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72" r:id="rId4"/>
    <p:sldId id="258" r:id="rId5"/>
    <p:sldId id="259" r:id="rId6"/>
    <p:sldId id="260" r:id="rId7"/>
    <p:sldId id="263" r:id="rId8"/>
    <p:sldId id="268" r:id="rId9"/>
    <p:sldId id="271" r:id="rId10"/>
    <p:sldId id="264" r:id="rId11"/>
    <p:sldId id="262" r:id="rId12"/>
    <p:sldId id="261" r:id="rId13"/>
    <p:sldId id="265" r:id="rId14"/>
    <p:sldId id="266" r:id="rId15"/>
    <p:sldId id="267" r:id="rId16"/>
    <p:sldId id="269" r:id="rId17"/>
    <p:sldId id="270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98" r:id="rId26"/>
    <p:sldId id="283" r:id="rId27"/>
    <p:sldId id="299" r:id="rId28"/>
    <p:sldId id="273" r:id="rId29"/>
    <p:sldId id="284" r:id="rId30"/>
    <p:sldId id="285" r:id="rId31"/>
    <p:sldId id="300" r:id="rId32"/>
    <p:sldId id="301" r:id="rId33"/>
    <p:sldId id="303" r:id="rId34"/>
    <p:sldId id="304" r:id="rId35"/>
    <p:sldId id="305" r:id="rId36"/>
    <p:sldId id="274" r:id="rId37"/>
    <p:sldId id="286" r:id="rId38"/>
    <p:sldId id="308" r:id="rId39"/>
    <p:sldId id="307" r:id="rId40"/>
    <p:sldId id="287" r:id="rId41"/>
    <p:sldId id="288" r:id="rId42"/>
    <p:sldId id="289" r:id="rId43"/>
    <p:sldId id="292" r:id="rId44"/>
    <p:sldId id="296" r:id="rId45"/>
    <p:sldId id="297" r:id="rId46"/>
    <p:sldId id="309" r:id="rId47"/>
    <p:sldId id="310" r:id="rId48"/>
    <p:sldId id="311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hull1\Documents\2_Research\Active%20Research%20Projects\____2010-11%20Ohio%20Family%20Health%20Survey\5_Reports\Draft%20Project%20Report\County%20Ranking%20Tables%20Worksheet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hull1\Documents\2_Research\Active%20Research%20Projects\____2010-11%20Ohio%20Family%20Health%20Survey\5_Reports\Draft%20Project%20Report\County%20Ranking%20Tables%20Worksheets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hull1\Documents\2_Research\Active%20Research%20Projects\____2010-11%20Ohio%20Family%20Health%20Survey\5_Reports\Draft%20Project%20Report\County%20Ranking%20Tables%20Workshee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'Med Care Utilization Trend'!$B$1</c:f>
              <c:strCache>
                <c:ptCount val="1"/>
                <c:pt idx="0">
                  <c:v>2008 Weighted Percent with Medical Care Utilization</c:v>
                </c:pt>
              </c:strCache>
            </c:strRef>
          </c:tx>
          <c:invertIfNegative val="0"/>
          <c:cat>
            <c:strRef>
              <c:f>'Med Care Utilization Trend'!$A$2:$A$11</c:f>
              <c:strCache>
                <c:ptCount val="10"/>
                <c:pt idx="0">
                  <c:v>Franklin County</c:v>
                </c:pt>
                <c:pt idx="1">
                  <c:v>Appalachian Counties</c:v>
                </c:pt>
                <c:pt idx="2">
                  <c:v>Cuyahoga County</c:v>
                </c:pt>
                <c:pt idx="3">
                  <c:v>Suburban Counties</c:v>
                </c:pt>
                <c:pt idx="4">
                  <c:v>Remaining Metropolitan Counties</c:v>
                </c:pt>
                <c:pt idx="5">
                  <c:v>Montgomery County</c:v>
                </c:pt>
                <c:pt idx="6">
                  <c:v>Lucas County</c:v>
                </c:pt>
                <c:pt idx="7">
                  <c:v>Summit County</c:v>
                </c:pt>
                <c:pt idx="8">
                  <c:v>Rural (non-Appalachian) Counties</c:v>
                </c:pt>
                <c:pt idx="9">
                  <c:v>Hamilton County</c:v>
                </c:pt>
              </c:strCache>
            </c:strRef>
          </c:cat>
          <c:val>
            <c:numRef>
              <c:f>'Med Care Utilization Trend'!$B$2:$B$11</c:f>
              <c:numCache>
                <c:formatCode>0.0%</c:formatCode>
                <c:ptCount val="10"/>
                <c:pt idx="0">
                  <c:v>0.9</c:v>
                </c:pt>
                <c:pt idx="1">
                  <c:v>0.89300000000000013</c:v>
                </c:pt>
                <c:pt idx="2">
                  <c:v>0.91100000000000003</c:v>
                </c:pt>
                <c:pt idx="3">
                  <c:v>0.90500000000000003</c:v>
                </c:pt>
                <c:pt idx="4">
                  <c:v>0.89500000000000013</c:v>
                </c:pt>
                <c:pt idx="5">
                  <c:v>0.91500000000000004</c:v>
                </c:pt>
                <c:pt idx="6">
                  <c:v>0.89000000000000012</c:v>
                </c:pt>
                <c:pt idx="7">
                  <c:v>0.9</c:v>
                </c:pt>
                <c:pt idx="8">
                  <c:v>0.89500000000000013</c:v>
                </c:pt>
                <c:pt idx="9">
                  <c:v>0.91200000000000003</c:v>
                </c:pt>
              </c:numCache>
            </c:numRef>
          </c:val>
        </c:ser>
        <c:ser>
          <c:idx val="1"/>
          <c:order val="1"/>
          <c:tx>
            <c:strRef>
              <c:f>'Med Care Utilization Trend'!$D$1</c:f>
              <c:strCache>
                <c:ptCount val="1"/>
                <c:pt idx="0">
                  <c:v>2010 Weighted Percent with Medical Care Utilization</c:v>
                </c:pt>
              </c:strCache>
            </c:strRef>
          </c:tx>
          <c:invertIfNegative val="0"/>
          <c:cat>
            <c:strRef>
              <c:f>'Med Care Utilization Trend'!$A$2:$A$11</c:f>
              <c:strCache>
                <c:ptCount val="10"/>
                <c:pt idx="0">
                  <c:v>Franklin County</c:v>
                </c:pt>
                <c:pt idx="1">
                  <c:v>Appalachian Counties</c:v>
                </c:pt>
                <c:pt idx="2">
                  <c:v>Cuyahoga County</c:v>
                </c:pt>
                <c:pt idx="3">
                  <c:v>Suburban Counties</c:v>
                </c:pt>
                <c:pt idx="4">
                  <c:v>Remaining Metropolitan Counties</c:v>
                </c:pt>
                <c:pt idx="5">
                  <c:v>Montgomery County</c:v>
                </c:pt>
                <c:pt idx="6">
                  <c:v>Lucas County</c:v>
                </c:pt>
                <c:pt idx="7">
                  <c:v>Summit County</c:v>
                </c:pt>
                <c:pt idx="8">
                  <c:v>Rural (non-Appalachian) Counties</c:v>
                </c:pt>
                <c:pt idx="9">
                  <c:v>Hamilton County</c:v>
                </c:pt>
              </c:strCache>
            </c:strRef>
          </c:cat>
          <c:val>
            <c:numRef>
              <c:f>'Med Care Utilization Trend'!$D$2:$D$11</c:f>
              <c:numCache>
                <c:formatCode>0.0%</c:formatCode>
                <c:ptCount val="10"/>
                <c:pt idx="0">
                  <c:v>0.90900000000000003</c:v>
                </c:pt>
                <c:pt idx="1">
                  <c:v>0.91400000000000003</c:v>
                </c:pt>
                <c:pt idx="2">
                  <c:v>0.91500000000000004</c:v>
                </c:pt>
                <c:pt idx="3">
                  <c:v>0.91800000000000004</c:v>
                </c:pt>
                <c:pt idx="4">
                  <c:v>0.92200000000000004</c:v>
                </c:pt>
                <c:pt idx="5">
                  <c:v>0.92300000000000004</c:v>
                </c:pt>
                <c:pt idx="6">
                  <c:v>0.92400000000000004</c:v>
                </c:pt>
                <c:pt idx="7">
                  <c:v>0.92900000000000005</c:v>
                </c:pt>
                <c:pt idx="8">
                  <c:v>0.9370000000000005</c:v>
                </c:pt>
                <c:pt idx="9">
                  <c:v>0.94499999999999995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785664"/>
        <c:axId val="114787456"/>
      </c:barChart>
      <c:lineChart>
        <c:grouping val="standard"/>
        <c:varyColors val="0"/>
        <c:ser>
          <c:idx val="2"/>
          <c:order val="2"/>
          <c:tx>
            <c:strRef>
              <c:f>'Med Care Utilization Trend'!$F$1</c:f>
              <c:strCache>
                <c:ptCount val="1"/>
                <c:pt idx="0">
                  <c:v>Percent Change, 2008-2010</c:v>
                </c:pt>
              </c:strCache>
            </c:strRef>
          </c:tx>
          <c:spPr>
            <a:ln>
              <a:noFill/>
            </a:ln>
          </c:spPr>
          <c:marker>
            <c:spPr>
              <a:solidFill>
                <a:srgbClr val="92D050"/>
              </a:solidFill>
            </c:spPr>
          </c:marker>
          <c:dLbls>
            <c:spPr>
              <a:solidFill>
                <a:srgbClr val="92D050"/>
              </a:solidFill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'Med Care Utilization Trend'!$A$2:$A$11</c:f>
              <c:strCache>
                <c:ptCount val="10"/>
                <c:pt idx="0">
                  <c:v>Franklin County</c:v>
                </c:pt>
                <c:pt idx="1">
                  <c:v>Appalachian Counties</c:v>
                </c:pt>
                <c:pt idx="2">
                  <c:v>Cuyahoga County</c:v>
                </c:pt>
                <c:pt idx="3">
                  <c:v>Suburban Counties</c:v>
                </c:pt>
                <c:pt idx="4">
                  <c:v>Remaining Metropolitan Counties</c:v>
                </c:pt>
                <c:pt idx="5">
                  <c:v>Montgomery County</c:v>
                </c:pt>
                <c:pt idx="6">
                  <c:v>Lucas County</c:v>
                </c:pt>
                <c:pt idx="7">
                  <c:v>Summit County</c:v>
                </c:pt>
                <c:pt idx="8">
                  <c:v>Rural (non-Appalachian) Counties</c:v>
                </c:pt>
                <c:pt idx="9">
                  <c:v>Hamilton County</c:v>
                </c:pt>
              </c:strCache>
            </c:strRef>
          </c:cat>
          <c:val>
            <c:numRef>
              <c:f>'Med Care Utilization Trend'!$F$2:$F$11</c:f>
              <c:numCache>
                <c:formatCode>0.0%</c:formatCode>
                <c:ptCount val="10"/>
                <c:pt idx="0">
                  <c:v>9.0000000000000045E-3</c:v>
                </c:pt>
                <c:pt idx="1">
                  <c:v>2.1000000000000012E-2</c:v>
                </c:pt>
                <c:pt idx="2">
                  <c:v>5.0000000000000036E-3</c:v>
                </c:pt>
                <c:pt idx="3">
                  <c:v>1.4000000000000002E-2</c:v>
                </c:pt>
                <c:pt idx="4">
                  <c:v>2.6000000000000002E-2</c:v>
                </c:pt>
                <c:pt idx="5">
                  <c:v>8.0000000000000088E-3</c:v>
                </c:pt>
                <c:pt idx="6">
                  <c:v>3.4000000000000002E-2</c:v>
                </c:pt>
                <c:pt idx="7">
                  <c:v>2.9000000000000012E-2</c:v>
                </c:pt>
                <c:pt idx="8">
                  <c:v>4.2000000000000023E-2</c:v>
                </c:pt>
                <c:pt idx="9">
                  <c:v>3.4000000000000002E-2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807552"/>
        <c:axId val="114789376"/>
      </c:lineChart>
      <c:catAx>
        <c:axId val="1147856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 b="0">
                <a:solidFill>
                  <a:schemeClr val="tx2"/>
                </a:solidFill>
              </a:defRPr>
            </a:pPr>
            <a:endParaRPr lang="en-US"/>
          </a:p>
        </c:txPr>
        <c:crossAx val="114787456"/>
        <c:crosses val="autoZero"/>
        <c:auto val="1"/>
        <c:lblAlgn val="ctr"/>
        <c:lblOffset val="100"/>
        <c:noMultiLvlLbl val="0"/>
      </c:catAx>
      <c:valAx>
        <c:axId val="11478745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>
                    <a:solidFill>
                      <a:schemeClr val="accent1"/>
                    </a:solidFill>
                  </a:defRPr>
                </a:pPr>
                <a:r>
                  <a:rPr lang="en-US" sz="1200">
                    <a:solidFill>
                      <a:schemeClr val="accent1"/>
                    </a:solidFill>
                  </a:rPr>
                  <a:t>Percent of Respondents Utilizing Medical Care </a:t>
                </a:r>
              </a:p>
              <a:p>
                <a:pPr>
                  <a:defRPr sz="1200">
                    <a:solidFill>
                      <a:schemeClr val="accent1"/>
                    </a:solidFill>
                  </a:defRPr>
                </a:pPr>
                <a:r>
                  <a:rPr lang="en-US" sz="1200">
                    <a:solidFill>
                      <a:schemeClr val="accent1"/>
                    </a:solidFill>
                  </a:rPr>
                  <a:t>Within the Past Year</a:t>
                </a:r>
              </a:p>
            </c:rich>
          </c:tx>
          <c:layout/>
          <c:overlay val="0"/>
        </c:title>
        <c:numFmt formatCode="0.0%" sourceLinked="0"/>
        <c:majorTickMark val="out"/>
        <c:minorTickMark val="none"/>
        <c:tickLblPos val="nextTo"/>
        <c:crossAx val="114785664"/>
        <c:crosses val="autoZero"/>
        <c:crossBetween val="between"/>
      </c:valAx>
      <c:valAx>
        <c:axId val="114789376"/>
        <c:scaling>
          <c:orientation val="minMax"/>
        </c:scaling>
        <c:delete val="0"/>
        <c:axPos val="r"/>
        <c:numFmt formatCode="0.0%" sourceLinked="0"/>
        <c:majorTickMark val="out"/>
        <c:minorTickMark val="none"/>
        <c:tickLblPos val="nextTo"/>
        <c:crossAx val="114807552"/>
        <c:crosses val="max"/>
        <c:crossBetween val="between"/>
      </c:valAx>
      <c:catAx>
        <c:axId val="114807552"/>
        <c:scaling>
          <c:orientation val="minMax"/>
        </c:scaling>
        <c:delete val="1"/>
        <c:axPos val="b"/>
        <c:majorTickMark val="out"/>
        <c:minorTickMark val="none"/>
        <c:tickLblPos val="none"/>
        <c:crossAx val="114789376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'Foregone Med Care Trend'!$B$1</c:f>
              <c:strCache>
                <c:ptCount val="1"/>
                <c:pt idx="0">
                  <c:v>2008 Weighted Percent with Foregone Medical Care</c:v>
                </c:pt>
              </c:strCache>
            </c:strRef>
          </c:tx>
          <c:invertIfNegative val="0"/>
          <c:cat>
            <c:strRef>
              <c:f>'Foregone Med Care Trend'!$A$2:$A$11</c:f>
              <c:strCache>
                <c:ptCount val="10"/>
                <c:pt idx="0">
                  <c:v>Cuyahoga County</c:v>
                </c:pt>
                <c:pt idx="1">
                  <c:v>Franklin County</c:v>
                </c:pt>
                <c:pt idx="2">
                  <c:v>Hamilton County</c:v>
                </c:pt>
                <c:pt idx="3">
                  <c:v>Lucas County</c:v>
                </c:pt>
                <c:pt idx="4">
                  <c:v>Montgomery County</c:v>
                </c:pt>
                <c:pt idx="5">
                  <c:v>Summit County</c:v>
                </c:pt>
                <c:pt idx="6">
                  <c:v>Remaining Metropolitan Counties</c:v>
                </c:pt>
                <c:pt idx="7">
                  <c:v>Suburban Counties</c:v>
                </c:pt>
                <c:pt idx="8">
                  <c:v>Appalachian Counties</c:v>
                </c:pt>
                <c:pt idx="9">
                  <c:v>Rural (non-Appalachian) Counties</c:v>
                </c:pt>
              </c:strCache>
            </c:strRef>
          </c:cat>
          <c:val>
            <c:numRef>
              <c:f>'Foregone Med Care Trend'!$B$2:$B$11</c:f>
              <c:numCache>
                <c:formatCode>0.0%</c:formatCode>
                <c:ptCount val="10"/>
                <c:pt idx="0">
                  <c:v>0.22700000000000001</c:v>
                </c:pt>
                <c:pt idx="1">
                  <c:v>0.252</c:v>
                </c:pt>
                <c:pt idx="2">
                  <c:v>0.223</c:v>
                </c:pt>
                <c:pt idx="3">
                  <c:v>0.26600000000000001</c:v>
                </c:pt>
                <c:pt idx="4">
                  <c:v>0.255</c:v>
                </c:pt>
                <c:pt idx="5">
                  <c:v>0.24400000000000011</c:v>
                </c:pt>
                <c:pt idx="6">
                  <c:v>0.23500000000000001</c:v>
                </c:pt>
                <c:pt idx="7">
                  <c:v>0.20500000000000004</c:v>
                </c:pt>
                <c:pt idx="8">
                  <c:v>0.26300000000000001</c:v>
                </c:pt>
                <c:pt idx="9">
                  <c:v>0.22600000000000001</c:v>
                </c:pt>
              </c:numCache>
            </c:numRef>
          </c:val>
        </c:ser>
        <c:ser>
          <c:idx val="1"/>
          <c:order val="1"/>
          <c:tx>
            <c:strRef>
              <c:f>'Foregone Med Care Trend'!$D$1</c:f>
              <c:strCache>
                <c:ptCount val="1"/>
                <c:pt idx="0">
                  <c:v>2010 Weighted Percent with Foregone Medical Care</c:v>
                </c:pt>
              </c:strCache>
            </c:strRef>
          </c:tx>
          <c:invertIfNegative val="0"/>
          <c:cat>
            <c:strRef>
              <c:f>'Foregone Med Care Trend'!$A$2:$A$11</c:f>
              <c:strCache>
                <c:ptCount val="10"/>
                <c:pt idx="0">
                  <c:v>Cuyahoga County</c:v>
                </c:pt>
                <c:pt idx="1">
                  <c:v>Franklin County</c:v>
                </c:pt>
                <c:pt idx="2">
                  <c:v>Hamilton County</c:v>
                </c:pt>
                <c:pt idx="3">
                  <c:v>Lucas County</c:v>
                </c:pt>
                <c:pt idx="4">
                  <c:v>Montgomery County</c:v>
                </c:pt>
                <c:pt idx="5">
                  <c:v>Summit County</c:v>
                </c:pt>
                <c:pt idx="6">
                  <c:v>Remaining Metropolitan Counties</c:v>
                </c:pt>
                <c:pt idx="7">
                  <c:v>Suburban Counties</c:v>
                </c:pt>
                <c:pt idx="8">
                  <c:v>Appalachian Counties</c:v>
                </c:pt>
                <c:pt idx="9">
                  <c:v>Rural (non-Appalachian) Counties</c:v>
                </c:pt>
              </c:strCache>
            </c:strRef>
          </c:cat>
          <c:val>
            <c:numRef>
              <c:f>'Foregone Med Care Trend'!$D$2:$D$11</c:f>
              <c:numCache>
                <c:formatCode>0.0%</c:formatCode>
                <c:ptCount val="10"/>
                <c:pt idx="0">
                  <c:v>0.25</c:v>
                </c:pt>
                <c:pt idx="1">
                  <c:v>0.28300000000000008</c:v>
                </c:pt>
                <c:pt idx="2">
                  <c:v>0.254</c:v>
                </c:pt>
                <c:pt idx="3">
                  <c:v>0.26600000000000001</c:v>
                </c:pt>
                <c:pt idx="4">
                  <c:v>0.2930000000000002</c:v>
                </c:pt>
                <c:pt idx="5">
                  <c:v>0.25600000000000001</c:v>
                </c:pt>
                <c:pt idx="6">
                  <c:v>0.25600000000000001</c:v>
                </c:pt>
                <c:pt idx="7">
                  <c:v>0.26300000000000001</c:v>
                </c:pt>
                <c:pt idx="8">
                  <c:v>0.23800000000000004</c:v>
                </c:pt>
                <c:pt idx="9">
                  <c:v>0.22900000000000001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6356224"/>
        <c:axId val="116357760"/>
      </c:barChart>
      <c:lineChart>
        <c:grouping val="standard"/>
        <c:varyColors val="0"/>
        <c:ser>
          <c:idx val="2"/>
          <c:order val="2"/>
          <c:tx>
            <c:strRef>
              <c:f>'Foregone Med Care Trend'!$F$1</c:f>
              <c:strCache>
                <c:ptCount val="1"/>
                <c:pt idx="0">
                  <c:v>Percent Change, 2008 - 2010</c:v>
                </c:pt>
              </c:strCache>
            </c:strRef>
          </c:tx>
          <c:spPr>
            <a:ln>
              <a:noFill/>
            </a:ln>
          </c:spPr>
          <c:marker>
            <c:spPr>
              <a:solidFill>
                <a:srgbClr val="92D050"/>
              </a:solidFill>
            </c:spPr>
          </c:marker>
          <c:dLbls>
            <c:spPr>
              <a:solidFill>
                <a:srgbClr val="92D050"/>
              </a:solidFill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'Foregone Med Care Trend'!$A$2:$A$11</c:f>
              <c:strCache>
                <c:ptCount val="10"/>
                <c:pt idx="0">
                  <c:v>Cuyahoga County</c:v>
                </c:pt>
                <c:pt idx="1">
                  <c:v>Franklin County</c:v>
                </c:pt>
                <c:pt idx="2">
                  <c:v>Hamilton County</c:v>
                </c:pt>
                <c:pt idx="3">
                  <c:v>Lucas County</c:v>
                </c:pt>
                <c:pt idx="4">
                  <c:v>Montgomery County</c:v>
                </c:pt>
                <c:pt idx="5">
                  <c:v>Summit County</c:v>
                </c:pt>
                <c:pt idx="6">
                  <c:v>Remaining Metropolitan Counties</c:v>
                </c:pt>
                <c:pt idx="7">
                  <c:v>Suburban Counties</c:v>
                </c:pt>
                <c:pt idx="8">
                  <c:v>Appalachian Counties</c:v>
                </c:pt>
                <c:pt idx="9">
                  <c:v>Rural (non-Appalachian) Counties</c:v>
                </c:pt>
              </c:strCache>
            </c:strRef>
          </c:cat>
          <c:val>
            <c:numRef>
              <c:f>'Foregone Med Care Trend'!$F$2:$F$11</c:f>
              <c:numCache>
                <c:formatCode>0.0%</c:formatCode>
                <c:ptCount val="10"/>
                <c:pt idx="0">
                  <c:v>2.4E-2</c:v>
                </c:pt>
                <c:pt idx="1">
                  <c:v>3.0000000000000002E-2</c:v>
                </c:pt>
                <c:pt idx="2">
                  <c:v>3.1000000000000017E-2</c:v>
                </c:pt>
                <c:pt idx="3">
                  <c:v>1.0000000000000009E-3</c:v>
                </c:pt>
                <c:pt idx="4">
                  <c:v>3.7999999999999999E-2</c:v>
                </c:pt>
                <c:pt idx="5">
                  <c:v>1.2E-2</c:v>
                </c:pt>
                <c:pt idx="6">
                  <c:v>2.0000000000000011E-2</c:v>
                </c:pt>
                <c:pt idx="7">
                  <c:v>5.8000000000000003E-2</c:v>
                </c:pt>
                <c:pt idx="8">
                  <c:v>-2.5000000000000001E-2</c:v>
                </c:pt>
                <c:pt idx="9">
                  <c:v>3.0000000000000018E-3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6373760"/>
        <c:axId val="116372224"/>
      </c:lineChart>
      <c:catAx>
        <c:axId val="1163562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>
                <a:solidFill>
                  <a:schemeClr val="tx2"/>
                </a:solidFill>
              </a:defRPr>
            </a:pPr>
            <a:endParaRPr lang="en-US"/>
          </a:p>
        </c:txPr>
        <c:crossAx val="116357760"/>
        <c:crosses val="autoZero"/>
        <c:auto val="1"/>
        <c:lblAlgn val="ctr"/>
        <c:lblOffset val="100"/>
        <c:noMultiLvlLbl val="0"/>
      </c:catAx>
      <c:valAx>
        <c:axId val="1163577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b="1">
                    <a:solidFill>
                      <a:schemeClr val="tx2"/>
                    </a:solidFill>
                  </a:defRPr>
                </a:pPr>
                <a:r>
                  <a:rPr lang="en-US" b="1">
                    <a:solidFill>
                      <a:schemeClr val="tx2"/>
                    </a:solidFill>
                  </a:rPr>
                  <a:t>Percent of Respondents With Foregone Medical Care </a:t>
                </a:r>
              </a:p>
              <a:p>
                <a:pPr>
                  <a:defRPr b="1">
                    <a:solidFill>
                      <a:schemeClr val="tx2"/>
                    </a:solidFill>
                  </a:defRPr>
                </a:pPr>
                <a:r>
                  <a:rPr lang="en-US" b="1">
                    <a:solidFill>
                      <a:schemeClr val="tx2"/>
                    </a:solidFill>
                  </a:rPr>
                  <a:t>Within Past Year</a:t>
                </a: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116356224"/>
        <c:crosses val="autoZero"/>
        <c:crossBetween val="between"/>
      </c:valAx>
      <c:valAx>
        <c:axId val="116372224"/>
        <c:scaling>
          <c:orientation val="minMax"/>
        </c:scaling>
        <c:delete val="0"/>
        <c:axPos val="r"/>
        <c:numFmt formatCode="0.0%" sourceLinked="1"/>
        <c:majorTickMark val="out"/>
        <c:minorTickMark val="none"/>
        <c:tickLblPos val="nextTo"/>
        <c:crossAx val="116373760"/>
        <c:crosses val="max"/>
        <c:crossBetween val="between"/>
      </c:valAx>
      <c:catAx>
        <c:axId val="116373760"/>
        <c:scaling>
          <c:orientation val="minMax"/>
        </c:scaling>
        <c:delete val="1"/>
        <c:axPos val="b"/>
        <c:majorTickMark val="out"/>
        <c:minorTickMark val="none"/>
        <c:tickLblPos val="none"/>
        <c:crossAx val="11637222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9.0971247912192799E-2"/>
          <c:y val="0.90983668708078158"/>
          <c:w val="0.80593629205440231"/>
          <c:h val="9.0163312919218433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5"/>
    </mc:Choice>
    <mc:Fallback>
      <c:style val="35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'Foregone Rx Trend'!$B$1</c:f>
              <c:strCache>
                <c:ptCount val="1"/>
                <c:pt idx="0">
                  <c:v>2008 Weighted Percent with Foregone Prescriptions</c:v>
                </c:pt>
              </c:strCache>
            </c:strRef>
          </c:tx>
          <c:invertIfNegative val="0"/>
          <c:cat>
            <c:strRef>
              <c:f>'Foregone Rx Trend'!$A$2:$A$11</c:f>
              <c:strCache>
                <c:ptCount val="10"/>
                <c:pt idx="0">
                  <c:v>Cuyahoga County</c:v>
                </c:pt>
                <c:pt idx="1">
                  <c:v>Franklin County</c:v>
                </c:pt>
                <c:pt idx="2">
                  <c:v>Hamilton County</c:v>
                </c:pt>
                <c:pt idx="3">
                  <c:v>Lucas County</c:v>
                </c:pt>
                <c:pt idx="4">
                  <c:v>Montgomery County</c:v>
                </c:pt>
                <c:pt idx="5">
                  <c:v>Summit County</c:v>
                </c:pt>
                <c:pt idx="6">
                  <c:v>Remaining Metropolitan Counties</c:v>
                </c:pt>
                <c:pt idx="7">
                  <c:v>Suburban Counties</c:v>
                </c:pt>
                <c:pt idx="8">
                  <c:v>Appalachian Counties</c:v>
                </c:pt>
                <c:pt idx="9">
                  <c:v>Rural (non-Appalachian) Counties</c:v>
                </c:pt>
              </c:strCache>
            </c:strRef>
          </c:cat>
          <c:val>
            <c:numRef>
              <c:f>'Foregone Rx Trend'!$B$2:$B$11</c:f>
              <c:numCache>
                <c:formatCode>0.0%</c:formatCode>
                <c:ptCount val="10"/>
                <c:pt idx="0">
                  <c:v>0.14200000000000004</c:v>
                </c:pt>
                <c:pt idx="1">
                  <c:v>0.18600000000000011</c:v>
                </c:pt>
                <c:pt idx="2">
                  <c:v>0.13500000000000001</c:v>
                </c:pt>
                <c:pt idx="3">
                  <c:v>0.18700000000000011</c:v>
                </c:pt>
                <c:pt idx="4">
                  <c:v>0.18800000000000011</c:v>
                </c:pt>
                <c:pt idx="5">
                  <c:v>0.15700000000000011</c:v>
                </c:pt>
                <c:pt idx="6">
                  <c:v>0.1470000000000001</c:v>
                </c:pt>
                <c:pt idx="7">
                  <c:v>0.14100000000000001</c:v>
                </c:pt>
                <c:pt idx="8">
                  <c:v>0.1790000000000001</c:v>
                </c:pt>
                <c:pt idx="9">
                  <c:v>0.13200000000000001</c:v>
                </c:pt>
              </c:numCache>
            </c:numRef>
          </c:val>
        </c:ser>
        <c:ser>
          <c:idx val="1"/>
          <c:order val="1"/>
          <c:tx>
            <c:strRef>
              <c:f>'Foregone Rx Trend'!$D$1</c:f>
              <c:strCache>
                <c:ptCount val="1"/>
                <c:pt idx="0">
                  <c:v>2010 Weighted Percent with Foregone Prescriptions</c:v>
                </c:pt>
              </c:strCache>
            </c:strRef>
          </c:tx>
          <c:invertIfNegative val="0"/>
          <c:cat>
            <c:strRef>
              <c:f>'Foregone Rx Trend'!$A$2:$A$11</c:f>
              <c:strCache>
                <c:ptCount val="10"/>
                <c:pt idx="0">
                  <c:v>Cuyahoga County</c:v>
                </c:pt>
                <c:pt idx="1">
                  <c:v>Franklin County</c:v>
                </c:pt>
                <c:pt idx="2">
                  <c:v>Hamilton County</c:v>
                </c:pt>
                <c:pt idx="3">
                  <c:v>Lucas County</c:v>
                </c:pt>
                <c:pt idx="4">
                  <c:v>Montgomery County</c:v>
                </c:pt>
                <c:pt idx="5">
                  <c:v>Summit County</c:v>
                </c:pt>
                <c:pt idx="6">
                  <c:v>Remaining Metropolitan Counties</c:v>
                </c:pt>
                <c:pt idx="7">
                  <c:v>Suburban Counties</c:v>
                </c:pt>
                <c:pt idx="8">
                  <c:v>Appalachian Counties</c:v>
                </c:pt>
                <c:pt idx="9">
                  <c:v>Rural (non-Appalachian) Counties</c:v>
                </c:pt>
              </c:strCache>
            </c:strRef>
          </c:cat>
          <c:val>
            <c:numRef>
              <c:f>'Foregone Rx Trend'!$D$2:$D$11</c:f>
              <c:numCache>
                <c:formatCode>0.0%</c:formatCode>
                <c:ptCount val="10"/>
                <c:pt idx="0">
                  <c:v>0.17</c:v>
                </c:pt>
                <c:pt idx="1">
                  <c:v>0.17500000000000004</c:v>
                </c:pt>
                <c:pt idx="2">
                  <c:v>0.13200000000000001</c:v>
                </c:pt>
                <c:pt idx="3">
                  <c:v>0.16</c:v>
                </c:pt>
                <c:pt idx="4">
                  <c:v>0.17200000000000001</c:v>
                </c:pt>
                <c:pt idx="5">
                  <c:v>0.1790000000000001</c:v>
                </c:pt>
                <c:pt idx="6">
                  <c:v>0.1800000000000001</c:v>
                </c:pt>
                <c:pt idx="7">
                  <c:v>0.19400000000000001</c:v>
                </c:pt>
                <c:pt idx="8">
                  <c:v>0.1450000000000001</c:v>
                </c:pt>
                <c:pt idx="9">
                  <c:v>0.15700000000000011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6986624"/>
        <c:axId val="116988160"/>
      </c:barChart>
      <c:lineChart>
        <c:grouping val="standard"/>
        <c:varyColors val="0"/>
        <c:ser>
          <c:idx val="2"/>
          <c:order val="2"/>
          <c:tx>
            <c:strRef>
              <c:f>'Foregone Rx Trend'!$F$1</c:f>
              <c:strCache>
                <c:ptCount val="1"/>
                <c:pt idx="0">
                  <c:v>Percent Change, 2008 - 2010</c:v>
                </c:pt>
              </c:strCache>
            </c:strRef>
          </c:tx>
          <c:spPr>
            <a:ln>
              <a:noFill/>
            </a:ln>
          </c:spPr>
          <c:marker>
            <c:spPr>
              <a:solidFill>
                <a:srgbClr val="92D050"/>
              </a:solidFill>
            </c:spPr>
          </c:marker>
          <c:dLbls>
            <c:spPr>
              <a:solidFill>
                <a:srgbClr val="92D050"/>
              </a:solidFill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'Foregone Rx Trend'!$A$2:$A$11</c:f>
              <c:strCache>
                <c:ptCount val="10"/>
                <c:pt idx="0">
                  <c:v>Cuyahoga County</c:v>
                </c:pt>
                <c:pt idx="1">
                  <c:v>Franklin County</c:v>
                </c:pt>
                <c:pt idx="2">
                  <c:v>Hamilton County</c:v>
                </c:pt>
                <c:pt idx="3">
                  <c:v>Lucas County</c:v>
                </c:pt>
                <c:pt idx="4">
                  <c:v>Montgomery County</c:v>
                </c:pt>
                <c:pt idx="5">
                  <c:v>Summit County</c:v>
                </c:pt>
                <c:pt idx="6">
                  <c:v>Remaining Metropolitan Counties</c:v>
                </c:pt>
                <c:pt idx="7">
                  <c:v>Suburban Counties</c:v>
                </c:pt>
                <c:pt idx="8">
                  <c:v>Appalachian Counties</c:v>
                </c:pt>
                <c:pt idx="9">
                  <c:v>Rural (non-Appalachian) Counties</c:v>
                </c:pt>
              </c:strCache>
            </c:strRef>
          </c:cat>
          <c:val>
            <c:numRef>
              <c:f>'Foregone Rx Trend'!$F$2:$F$11</c:f>
              <c:numCache>
                <c:formatCode>0.0%</c:formatCode>
                <c:ptCount val="10"/>
                <c:pt idx="0">
                  <c:v>2.9000000000000001E-2</c:v>
                </c:pt>
                <c:pt idx="1">
                  <c:v>-1.0999999999999998E-2</c:v>
                </c:pt>
                <c:pt idx="2">
                  <c:v>-4.0000000000000036E-3</c:v>
                </c:pt>
                <c:pt idx="3">
                  <c:v>-2.8000000000000001E-2</c:v>
                </c:pt>
                <c:pt idx="4">
                  <c:v>-1.6000000000000014E-2</c:v>
                </c:pt>
                <c:pt idx="5">
                  <c:v>2.1000000000000012E-2</c:v>
                </c:pt>
                <c:pt idx="6">
                  <c:v>3.3000000000000002E-2</c:v>
                </c:pt>
                <c:pt idx="7">
                  <c:v>5.3000000000000012E-2</c:v>
                </c:pt>
                <c:pt idx="8">
                  <c:v>-3.3000000000000002E-2</c:v>
                </c:pt>
                <c:pt idx="9">
                  <c:v>2.5000000000000001E-2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7000064"/>
        <c:axId val="116998528"/>
      </c:lineChart>
      <c:catAx>
        <c:axId val="1169866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00">
                <a:solidFill>
                  <a:schemeClr val="tx2"/>
                </a:solidFill>
              </a:defRPr>
            </a:pPr>
            <a:endParaRPr lang="en-US"/>
          </a:p>
        </c:txPr>
        <c:crossAx val="116988160"/>
        <c:crosses val="autoZero"/>
        <c:auto val="1"/>
        <c:lblAlgn val="ctr"/>
        <c:lblOffset val="100"/>
        <c:noMultiLvlLbl val="0"/>
      </c:catAx>
      <c:valAx>
        <c:axId val="1169881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>
                    <a:solidFill>
                      <a:schemeClr val="tx2"/>
                    </a:solidFill>
                  </a:defRPr>
                </a:pPr>
                <a:r>
                  <a:rPr lang="en-US">
                    <a:solidFill>
                      <a:schemeClr val="tx2"/>
                    </a:solidFill>
                  </a:rPr>
                  <a:t>Percent of Respondents With Foregone Prescriptions Within Past Year</a:t>
                </a:r>
              </a:p>
            </c:rich>
          </c:tx>
          <c:layout/>
          <c:overlay val="0"/>
        </c:title>
        <c:numFmt formatCode="0.0%" sourceLinked="1"/>
        <c:majorTickMark val="out"/>
        <c:minorTickMark val="none"/>
        <c:tickLblPos val="nextTo"/>
        <c:crossAx val="116986624"/>
        <c:crosses val="autoZero"/>
        <c:crossBetween val="between"/>
      </c:valAx>
      <c:valAx>
        <c:axId val="116998528"/>
        <c:scaling>
          <c:orientation val="minMax"/>
        </c:scaling>
        <c:delete val="0"/>
        <c:axPos val="r"/>
        <c:numFmt formatCode="0.0%" sourceLinked="1"/>
        <c:majorTickMark val="out"/>
        <c:minorTickMark val="none"/>
        <c:tickLblPos val="nextTo"/>
        <c:crossAx val="117000064"/>
        <c:crosses val="max"/>
        <c:crossBetween val="between"/>
      </c:valAx>
      <c:catAx>
        <c:axId val="117000064"/>
        <c:scaling>
          <c:orientation val="minMax"/>
        </c:scaling>
        <c:delete val="1"/>
        <c:axPos val="b"/>
        <c:majorTickMark val="out"/>
        <c:minorTickMark val="none"/>
        <c:tickLblPos val="none"/>
        <c:crossAx val="116998528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FD316C-D7E4-4222-8BFE-2D67C621BADD}" type="doc">
      <dgm:prSet loTypeId="urn:microsoft.com/office/officeart/2005/8/layout/hProcess9" loCatId="process" qsTypeId="urn:microsoft.com/office/officeart/2005/8/quickstyle/3d1" qsCatId="3D" csTypeId="urn:microsoft.com/office/officeart/2005/8/colors/colorful4" csCatId="colorful" phldr="1"/>
      <dgm:spPr/>
    </dgm:pt>
    <dgm:pt modelId="{F8967405-42A7-49AF-9168-429AC3001233}">
      <dgm:prSet phldrT="[Text]" custT="1"/>
      <dgm:spPr/>
      <dgm:t>
        <a:bodyPr/>
        <a:lstStyle/>
        <a:p>
          <a:pPr algn="l"/>
          <a:r>
            <a:rPr lang="en-US" sz="1050" b="1" dirty="0"/>
            <a:t>Environmental Characteristics</a:t>
          </a:r>
        </a:p>
      </dgm:t>
    </dgm:pt>
    <dgm:pt modelId="{6F087BCF-0004-4468-BDE9-AA477F2E79CD}" type="parTrans" cxnId="{7881AEA8-0D6C-4A7E-974E-A9347FB0B629}">
      <dgm:prSet/>
      <dgm:spPr/>
      <dgm:t>
        <a:bodyPr/>
        <a:lstStyle/>
        <a:p>
          <a:pPr algn="l"/>
          <a:endParaRPr lang="en-US"/>
        </a:p>
      </dgm:t>
    </dgm:pt>
    <dgm:pt modelId="{1923B9D1-37DA-41E8-A62D-B3D205922A4B}" type="sibTrans" cxnId="{7881AEA8-0D6C-4A7E-974E-A9347FB0B629}">
      <dgm:prSet/>
      <dgm:spPr/>
      <dgm:t>
        <a:bodyPr/>
        <a:lstStyle/>
        <a:p>
          <a:pPr algn="l"/>
          <a:endParaRPr lang="en-US"/>
        </a:p>
      </dgm:t>
    </dgm:pt>
    <dgm:pt modelId="{3514A17C-07A4-4CAC-83E4-62619600C33B}">
      <dgm:prSet phldrT="[Text]" custT="1"/>
      <dgm:spPr/>
      <dgm:t>
        <a:bodyPr/>
        <a:lstStyle/>
        <a:p>
          <a:pPr algn="l"/>
          <a:r>
            <a:rPr lang="en-US" sz="1050" b="1"/>
            <a:t>Interaction with Health Care Delivery System</a:t>
          </a:r>
        </a:p>
      </dgm:t>
    </dgm:pt>
    <dgm:pt modelId="{DBC893DE-98EE-4D30-B3DC-A9BAE7EBB5D6}" type="parTrans" cxnId="{71F790CE-B883-469F-A573-FB23B1CA09A5}">
      <dgm:prSet/>
      <dgm:spPr/>
      <dgm:t>
        <a:bodyPr/>
        <a:lstStyle/>
        <a:p>
          <a:pPr algn="l"/>
          <a:endParaRPr lang="en-US"/>
        </a:p>
      </dgm:t>
    </dgm:pt>
    <dgm:pt modelId="{7BD9C718-CC20-4627-9C62-A260F81252C7}" type="sibTrans" cxnId="{71F790CE-B883-469F-A573-FB23B1CA09A5}">
      <dgm:prSet/>
      <dgm:spPr/>
      <dgm:t>
        <a:bodyPr/>
        <a:lstStyle/>
        <a:p>
          <a:pPr algn="l"/>
          <a:endParaRPr lang="en-US"/>
        </a:p>
      </dgm:t>
    </dgm:pt>
    <dgm:pt modelId="{4A2EB4BA-AFC2-414B-8653-B9121B2B36D9}">
      <dgm:prSet phldrT="[Text]" custT="1"/>
      <dgm:spPr/>
      <dgm:t>
        <a:bodyPr/>
        <a:lstStyle/>
        <a:p>
          <a:pPr algn="l"/>
          <a:r>
            <a:rPr lang="en-US" sz="1050" b="1"/>
            <a:t>Proximate Outcomes:  Individual Health</a:t>
          </a:r>
        </a:p>
      </dgm:t>
    </dgm:pt>
    <dgm:pt modelId="{E5C40EFE-D1EC-403C-B8E3-13D8C34E9222}" type="parTrans" cxnId="{0317A5E8-0C89-400A-9AE7-794CDCC86978}">
      <dgm:prSet/>
      <dgm:spPr/>
      <dgm:t>
        <a:bodyPr/>
        <a:lstStyle/>
        <a:p>
          <a:pPr algn="l"/>
          <a:endParaRPr lang="en-US"/>
        </a:p>
      </dgm:t>
    </dgm:pt>
    <dgm:pt modelId="{01DE39F8-5113-46AE-B18E-D85691D36702}" type="sibTrans" cxnId="{0317A5E8-0C89-400A-9AE7-794CDCC86978}">
      <dgm:prSet/>
      <dgm:spPr/>
      <dgm:t>
        <a:bodyPr/>
        <a:lstStyle/>
        <a:p>
          <a:pPr algn="l"/>
          <a:endParaRPr lang="en-US"/>
        </a:p>
      </dgm:t>
    </dgm:pt>
    <dgm:pt modelId="{4758CAC2-9592-4B14-BB91-A87C141FC1DF}">
      <dgm:prSet phldrT="[Text]" custT="1"/>
      <dgm:spPr/>
      <dgm:t>
        <a:bodyPr/>
        <a:lstStyle/>
        <a:p>
          <a:pPr algn="l"/>
          <a:r>
            <a:rPr lang="en-US" sz="1050" b="0"/>
            <a:t>Self-reported health status</a:t>
          </a:r>
        </a:p>
      </dgm:t>
    </dgm:pt>
    <dgm:pt modelId="{B17E3575-1C6C-41E4-ADD1-C017A112AE52}" type="parTrans" cxnId="{160CB5E6-A733-4161-818A-BFC73FA5B0AF}">
      <dgm:prSet/>
      <dgm:spPr/>
      <dgm:t>
        <a:bodyPr/>
        <a:lstStyle/>
        <a:p>
          <a:pPr algn="l"/>
          <a:endParaRPr lang="en-US"/>
        </a:p>
      </dgm:t>
    </dgm:pt>
    <dgm:pt modelId="{B1D3BFAC-792F-428D-8721-32CDC6DF57AD}" type="sibTrans" cxnId="{160CB5E6-A733-4161-818A-BFC73FA5B0AF}">
      <dgm:prSet/>
      <dgm:spPr/>
      <dgm:t>
        <a:bodyPr/>
        <a:lstStyle/>
        <a:p>
          <a:pPr algn="l"/>
          <a:endParaRPr lang="en-US"/>
        </a:p>
      </dgm:t>
    </dgm:pt>
    <dgm:pt modelId="{82192827-E06B-47D9-8AAE-BA86359CC5A9}">
      <dgm:prSet phldrT="[Text]" custT="1"/>
      <dgm:spPr/>
      <dgm:t>
        <a:bodyPr/>
        <a:lstStyle/>
        <a:p>
          <a:pPr algn="l"/>
          <a:r>
            <a:rPr lang="en-US" sz="1050" b="0"/>
            <a:t>Safe care</a:t>
          </a:r>
        </a:p>
      </dgm:t>
    </dgm:pt>
    <dgm:pt modelId="{AF750925-91DF-48BE-9E63-72F1161B6DA0}" type="parTrans" cxnId="{14D75B5E-DB79-4A6C-ADAA-E0AE01B16D5A}">
      <dgm:prSet/>
      <dgm:spPr/>
      <dgm:t>
        <a:bodyPr/>
        <a:lstStyle/>
        <a:p>
          <a:pPr algn="l"/>
          <a:endParaRPr lang="en-US"/>
        </a:p>
      </dgm:t>
    </dgm:pt>
    <dgm:pt modelId="{8D9E8BD5-905F-4855-AEA4-1A1529BC6118}" type="sibTrans" cxnId="{14D75B5E-DB79-4A6C-ADAA-E0AE01B16D5A}">
      <dgm:prSet/>
      <dgm:spPr/>
      <dgm:t>
        <a:bodyPr/>
        <a:lstStyle/>
        <a:p>
          <a:pPr algn="l"/>
          <a:endParaRPr lang="en-US"/>
        </a:p>
      </dgm:t>
    </dgm:pt>
    <dgm:pt modelId="{E7DED2AB-D2DF-4DBD-99BC-DC889AD16E77}">
      <dgm:prSet phldrT="[Text]" custT="1"/>
      <dgm:spPr/>
      <dgm:t>
        <a:bodyPr/>
        <a:lstStyle/>
        <a:p>
          <a:pPr algn="l"/>
          <a:r>
            <a:rPr lang="en-US" sz="1050" b="0"/>
            <a:t>Effective care</a:t>
          </a:r>
        </a:p>
      </dgm:t>
    </dgm:pt>
    <dgm:pt modelId="{0E048C33-37BA-4C38-9285-EBC634E73EE5}" type="parTrans" cxnId="{47F3313D-3BF0-4706-80B2-1F9AC15A935D}">
      <dgm:prSet/>
      <dgm:spPr/>
      <dgm:t>
        <a:bodyPr/>
        <a:lstStyle/>
        <a:p>
          <a:pPr algn="l"/>
          <a:endParaRPr lang="en-US"/>
        </a:p>
      </dgm:t>
    </dgm:pt>
    <dgm:pt modelId="{CD848FCA-A3E6-43A9-8566-C5AD869D84EE}" type="sibTrans" cxnId="{47F3313D-3BF0-4706-80B2-1F9AC15A935D}">
      <dgm:prSet/>
      <dgm:spPr/>
      <dgm:t>
        <a:bodyPr/>
        <a:lstStyle/>
        <a:p>
          <a:pPr algn="l"/>
          <a:endParaRPr lang="en-US"/>
        </a:p>
      </dgm:t>
    </dgm:pt>
    <dgm:pt modelId="{FD43D068-5FF8-4177-8A4E-DE4A5ECD7FDC}">
      <dgm:prSet phldrT="[Text]" custT="1"/>
      <dgm:spPr/>
      <dgm:t>
        <a:bodyPr/>
        <a:lstStyle/>
        <a:p>
          <a:pPr algn="l"/>
          <a:r>
            <a:rPr lang="en-US" sz="1050" b="0"/>
            <a:t>Equitable care</a:t>
          </a:r>
        </a:p>
      </dgm:t>
    </dgm:pt>
    <dgm:pt modelId="{7D42C62C-3E98-4A08-89EB-87812FDD937E}" type="parTrans" cxnId="{D809D8F7-A984-48A4-8A91-C6C52ED4EEE7}">
      <dgm:prSet/>
      <dgm:spPr/>
      <dgm:t>
        <a:bodyPr/>
        <a:lstStyle/>
        <a:p>
          <a:pPr algn="l"/>
          <a:endParaRPr lang="en-US"/>
        </a:p>
      </dgm:t>
    </dgm:pt>
    <dgm:pt modelId="{C7A05BAD-4B1B-451E-9689-D8B7BECB0792}" type="sibTrans" cxnId="{D809D8F7-A984-48A4-8A91-C6C52ED4EEE7}">
      <dgm:prSet/>
      <dgm:spPr/>
      <dgm:t>
        <a:bodyPr/>
        <a:lstStyle/>
        <a:p>
          <a:pPr algn="l"/>
          <a:endParaRPr lang="en-US"/>
        </a:p>
      </dgm:t>
    </dgm:pt>
    <dgm:pt modelId="{631E9E81-DDB6-430B-B837-F71C77E58D70}">
      <dgm:prSet phldrT="[Text]" custT="1"/>
      <dgm:spPr/>
      <dgm:t>
        <a:bodyPr/>
        <a:lstStyle/>
        <a:p>
          <a:pPr algn="l"/>
          <a:r>
            <a:rPr lang="en-US" sz="1050" b="0"/>
            <a:t>Patient-centered care</a:t>
          </a:r>
        </a:p>
      </dgm:t>
    </dgm:pt>
    <dgm:pt modelId="{42FDF7B5-AEC0-4046-9EC1-5FED72075F06}" type="parTrans" cxnId="{9C1FD0FC-0BE3-4933-BC44-570CC5F216CF}">
      <dgm:prSet/>
      <dgm:spPr/>
      <dgm:t>
        <a:bodyPr/>
        <a:lstStyle/>
        <a:p>
          <a:pPr algn="l"/>
          <a:endParaRPr lang="en-US"/>
        </a:p>
      </dgm:t>
    </dgm:pt>
    <dgm:pt modelId="{C62831B8-3E73-40D7-A8F5-F655F5321C8E}" type="sibTrans" cxnId="{9C1FD0FC-0BE3-4933-BC44-570CC5F216CF}">
      <dgm:prSet/>
      <dgm:spPr/>
      <dgm:t>
        <a:bodyPr/>
        <a:lstStyle/>
        <a:p>
          <a:pPr algn="l"/>
          <a:endParaRPr lang="en-US"/>
        </a:p>
      </dgm:t>
    </dgm:pt>
    <dgm:pt modelId="{DBF5DE85-2539-4455-9FC0-2C880CAE9DF0}">
      <dgm:prSet phldrT="[Text]" custT="1"/>
      <dgm:spPr/>
      <dgm:t>
        <a:bodyPr/>
        <a:lstStyle/>
        <a:p>
          <a:pPr algn="l"/>
          <a:r>
            <a:rPr lang="en-US" sz="1050" b="0"/>
            <a:t>Efficient care</a:t>
          </a:r>
        </a:p>
      </dgm:t>
    </dgm:pt>
    <dgm:pt modelId="{3ED87B68-9504-4A8B-8BD2-3BB720EB748D}" type="parTrans" cxnId="{3A48E7AB-20EA-4FD6-851E-6D6EC43A4E66}">
      <dgm:prSet/>
      <dgm:spPr/>
      <dgm:t>
        <a:bodyPr/>
        <a:lstStyle/>
        <a:p>
          <a:pPr algn="l"/>
          <a:endParaRPr lang="en-US"/>
        </a:p>
      </dgm:t>
    </dgm:pt>
    <dgm:pt modelId="{8CF4DB2F-1E24-4569-93D5-144AEC92F32D}" type="sibTrans" cxnId="{3A48E7AB-20EA-4FD6-851E-6D6EC43A4E66}">
      <dgm:prSet/>
      <dgm:spPr/>
      <dgm:t>
        <a:bodyPr/>
        <a:lstStyle/>
        <a:p>
          <a:pPr algn="l"/>
          <a:endParaRPr lang="en-US"/>
        </a:p>
      </dgm:t>
    </dgm:pt>
    <dgm:pt modelId="{5274C229-5C75-46AF-827C-217DB9BE28B1}">
      <dgm:prSet phldrT="[Text]" custT="1"/>
      <dgm:spPr/>
      <dgm:t>
        <a:bodyPr/>
        <a:lstStyle/>
        <a:p>
          <a:pPr algn="l"/>
          <a:r>
            <a:rPr lang="en-US" sz="1050" b="0"/>
            <a:t>Timely care</a:t>
          </a:r>
        </a:p>
      </dgm:t>
    </dgm:pt>
    <dgm:pt modelId="{91E5ABAB-D223-4CE1-AFBF-DB1CDBBECC37}" type="parTrans" cxnId="{1D813F75-4991-47B7-A237-0FE9B5D1A34C}">
      <dgm:prSet/>
      <dgm:spPr/>
      <dgm:t>
        <a:bodyPr/>
        <a:lstStyle/>
        <a:p>
          <a:pPr algn="l"/>
          <a:endParaRPr lang="en-US"/>
        </a:p>
      </dgm:t>
    </dgm:pt>
    <dgm:pt modelId="{839E3B6D-7FA1-4383-8601-6D457FE04E02}" type="sibTrans" cxnId="{1D813F75-4991-47B7-A237-0FE9B5D1A34C}">
      <dgm:prSet/>
      <dgm:spPr/>
      <dgm:t>
        <a:bodyPr/>
        <a:lstStyle/>
        <a:p>
          <a:pPr algn="l"/>
          <a:endParaRPr lang="en-US"/>
        </a:p>
      </dgm:t>
    </dgm:pt>
    <dgm:pt modelId="{53386921-15C7-4AF0-95D5-FBB13932AE3C}">
      <dgm:prSet phldrT="[Text]" custT="1"/>
      <dgm:spPr/>
      <dgm:t>
        <a:bodyPr/>
        <a:lstStyle/>
        <a:p>
          <a:pPr algn="l"/>
          <a:r>
            <a:rPr lang="en-US" sz="1050" b="0"/>
            <a:t>Provider-to-population ratio</a:t>
          </a:r>
        </a:p>
      </dgm:t>
    </dgm:pt>
    <dgm:pt modelId="{A7F0341A-8305-4CE0-9679-EC0E00E8B700}" type="parTrans" cxnId="{0385CF38-9CC1-4C7C-AA45-68BF14C6BE82}">
      <dgm:prSet/>
      <dgm:spPr/>
      <dgm:t>
        <a:bodyPr/>
        <a:lstStyle/>
        <a:p>
          <a:pPr algn="l"/>
          <a:endParaRPr lang="en-US"/>
        </a:p>
      </dgm:t>
    </dgm:pt>
    <dgm:pt modelId="{696287CA-9AAE-487D-84B4-92400BC62071}" type="sibTrans" cxnId="{0385CF38-9CC1-4C7C-AA45-68BF14C6BE82}">
      <dgm:prSet/>
      <dgm:spPr/>
      <dgm:t>
        <a:bodyPr/>
        <a:lstStyle/>
        <a:p>
          <a:pPr algn="l"/>
          <a:endParaRPr lang="en-US"/>
        </a:p>
      </dgm:t>
    </dgm:pt>
    <dgm:pt modelId="{0A4786CD-2FF4-4223-9DF0-2341261CAFA5}">
      <dgm:prSet phldrT="[Text]" custT="1"/>
      <dgm:spPr/>
      <dgm:t>
        <a:bodyPr/>
        <a:lstStyle/>
        <a:p>
          <a:pPr algn="l"/>
          <a:r>
            <a:rPr lang="en-US" sz="1050" b="1"/>
            <a:t>Personal Characteristics</a:t>
          </a:r>
        </a:p>
      </dgm:t>
    </dgm:pt>
    <dgm:pt modelId="{D845D9C8-3BD4-46E9-8237-99A3D17E9840}" type="parTrans" cxnId="{D917E6C9-B3C2-4584-BDF7-9F203F623B26}">
      <dgm:prSet/>
      <dgm:spPr/>
      <dgm:t>
        <a:bodyPr/>
        <a:lstStyle/>
        <a:p>
          <a:pPr algn="l"/>
          <a:endParaRPr lang="en-US"/>
        </a:p>
      </dgm:t>
    </dgm:pt>
    <dgm:pt modelId="{5E9154AE-778F-4000-A70A-A85D944C97EA}" type="sibTrans" cxnId="{D917E6C9-B3C2-4584-BDF7-9F203F623B26}">
      <dgm:prSet/>
      <dgm:spPr/>
      <dgm:t>
        <a:bodyPr/>
        <a:lstStyle/>
        <a:p>
          <a:pPr algn="l"/>
          <a:endParaRPr lang="en-US"/>
        </a:p>
      </dgm:t>
    </dgm:pt>
    <dgm:pt modelId="{FDEBADCC-803A-40C8-8F16-DE88B0FD8BAE}">
      <dgm:prSet phldrT="[Text]" custT="1"/>
      <dgm:spPr/>
      <dgm:t>
        <a:bodyPr/>
        <a:lstStyle/>
        <a:p>
          <a:pPr algn="l"/>
          <a:r>
            <a:rPr lang="en-US" sz="1050" b="0"/>
            <a:t>Sociodemographic characteristics</a:t>
          </a:r>
        </a:p>
      </dgm:t>
    </dgm:pt>
    <dgm:pt modelId="{A3D7FB7E-35D8-4B32-8605-B27EBEC59584}" type="parTrans" cxnId="{1BF1B18E-C779-4DBA-92A2-499CD2C51EA9}">
      <dgm:prSet/>
      <dgm:spPr/>
      <dgm:t>
        <a:bodyPr/>
        <a:lstStyle/>
        <a:p>
          <a:pPr algn="l"/>
          <a:endParaRPr lang="en-US"/>
        </a:p>
      </dgm:t>
    </dgm:pt>
    <dgm:pt modelId="{60413CDA-AE43-45B8-8A23-E42FAB82E9F7}" type="sibTrans" cxnId="{1BF1B18E-C779-4DBA-92A2-499CD2C51EA9}">
      <dgm:prSet/>
      <dgm:spPr/>
      <dgm:t>
        <a:bodyPr/>
        <a:lstStyle/>
        <a:p>
          <a:pPr algn="l"/>
          <a:endParaRPr lang="en-US"/>
        </a:p>
      </dgm:t>
    </dgm:pt>
    <dgm:pt modelId="{FAC7FCF6-F7DB-4630-9DB8-A747025D2800}">
      <dgm:prSet phldrT="[Text]" custT="1"/>
      <dgm:spPr/>
      <dgm:t>
        <a:bodyPr/>
        <a:lstStyle/>
        <a:p>
          <a:pPr algn="l"/>
          <a:r>
            <a:rPr lang="en-US" sz="1050" b="0" dirty="0"/>
            <a:t>Health insurance status</a:t>
          </a:r>
        </a:p>
      </dgm:t>
    </dgm:pt>
    <dgm:pt modelId="{F1CD20C5-6619-491B-89CB-A1895EED3AE4}" type="parTrans" cxnId="{15C77FFF-28AB-402A-BF4E-060B48F29B2A}">
      <dgm:prSet/>
      <dgm:spPr/>
      <dgm:t>
        <a:bodyPr/>
        <a:lstStyle/>
        <a:p>
          <a:pPr algn="l"/>
          <a:endParaRPr lang="en-US"/>
        </a:p>
      </dgm:t>
    </dgm:pt>
    <dgm:pt modelId="{01BFCB24-7818-4D75-B20B-DACF3D670E57}" type="sibTrans" cxnId="{15C77FFF-28AB-402A-BF4E-060B48F29B2A}">
      <dgm:prSet/>
      <dgm:spPr/>
      <dgm:t>
        <a:bodyPr/>
        <a:lstStyle/>
        <a:p>
          <a:pPr algn="l"/>
          <a:endParaRPr lang="en-US"/>
        </a:p>
      </dgm:t>
    </dgm:pt>
    <dgm:pt modelId="{C35631F2-D5DB-487C-9C08-FDD013CAC1F7}">
      <dgm:prSet phldrT="[Text]" custT="1"/>
      <dgm:spPr/>
      <dgm:t>
        <a:bodyPr/>
        <a:lstStyle/>
        <a:p>
          <a:pPr algn="l"/>
          <a:r>
            <a:rPr lang="en-US" sz="1050" b="0"/>
            <a:t>Transportation availability</a:t>
          </a:r>
        </a:p>
      </dgm:t>
    </dgm:pt>
    <dgm:pt modelId="{B60AFAED-07D9-4501-B0DA-2E8BDD1A7A78}" type="parTrans" cxnId="{AE0FA3F5-EE00-492C-915F-B21C7ECB2A8B}">
      <dgm:prSet/>
      <dgm:spPr/>
      <dgm:t>
        <a:bodyPr/>
        <a:lstStyle/>
        <a:p>
          <a:pPr algn="l"/>
          <a:endParaRPr lang="en-US"/>
        </a:p>
      </dgm:t>
    </dgm:pt>
    <dgm:pt modelId="{A8828118-D9B5-4B33-852D-51E60CD7EFA2}" type="sibTrans" cxnId="{AE0FA3F5-EE00-492C-915F-B21C7ECB2A8B}">
      <dgm:prSet/>
      <dgm:spPr/>
      <dgm:t>
        <a:bodyPr/>
        <a:lstStyle/>
        <a:p>
          <a:pPr algn="l"/>
          <a:endParaRPr lang="en-US"/>
        </a:p>
      </dgm:t>
    </dgm:pt>
    <dgm:pt modelId="{E0DD2966-67EA-4DCB-A85F-3420FE1A0D37}">
      <dgm:prSet phldrT="[Text]" custT="1"/>
      <dgm:spPr/>
      <dgm:t>
        <a:bodyPr/>
        <a:lstStyle/>
        <a:p>
          <a:pPr algn="l"/>
          <a:r>
            <a:rPr lang="en-US" sz="1050" b="0"/>
            <a:t>Economic burden of health care</a:t>
          </a:r>
        </a:p>
      </dgm:t>
    </dgm:pt>
    <dgm:pt modelId="{E3913688-B8EC-4EDC-805B-D68ADDBA360D}" type="parTrans" cxnId="{B9267ACB-2E96-46F1-B80A-37DB3D639F97}">
      <dgm:prSet/>
      <dgm:spPr/>
      <dgm:t>
        <a:bodyPr/>
        <a:lstStyle/>
        <a:p>
          <a:pPr algn="l"/>
          <a:endParaRPr lang="en-US"/>
        </a:p>
      </dgm:t>
    </dgm:pt>
    <dgm:pt modelId="{D697F2A9-0E74-4BDB-B174-33D86176F232}" type="sibTrans" cxnId="{B9267ACB-2E96-46F1-B80A-37DB3D639F97}">
      <dgm:prSet/>
      <dgm:spPr/>
      <dgm:t>
        <a:bodyPr/>
        <a:lstStyle/>
        <a:p>
          <a:pPr algn="l"/>
          <a:endParaRPr lang="en-US"/>
        </a:p>
      </dgm:t>
    </dgm:pt>
    <dgm:pt modelId="{38C6DCFD-0149-4156-B457-E20DF4C4A59E}">
      <dgm:prSet phldrT="[Text]" custT="1"/>
      <dgm:spPr/>
      <dgm:t>
        <a:bodyPr/>
        <a:lstStyle/>
        <a:p>
          <a:pPr algn="l"/>
          <a:r>
            <a:rPr lang="en-US" sz="1050" b="1"/>
            <a:t>Intermediate Outcomes:  Health Care Utilization</a:t>
          </a:r>
        </a:p>
      </dgm:t>
    </dgm:pt>
    <dgm:pt modelId="{7B905168-19F1-4ECE-AF86-69CEA6460EE5}" type="parTrans" cxnId="{DB2CD9EB-44D0-48B5-8F97-B610F2B65ADD}">
      <dgm:prSet/>
      <dgm:spPr/>
      <dgm:t>
        <a:bodyPr/>
        <a:lstStyle/>
        <a:p>
          <a:pPr algn="l"/>
          <a:endParaRPr lang="en-US"/>
        </a:p>
      </dgm:t>
    </dgm:pt>
    <dgm:pt modelId="{B6DFEB0E-4401-41BE-88B9-485E0437B132}" type="sibTrans" cxnId="{DB2CD9EB-44D0-48B5-8F97-B610F2B65ADD}">
      <dgm:prSet/>
      <dgm:spPr/>
      <dgm:t>
        <a:bodyPr/>
        <a:lstStyle/>
        <a:p>
          <a:pPr algn="l"/>
          <a:endParaRPr lang="en-US"/>
        </a:p>
      </dgm:t>
    </dgm:pt>
    <dgm:pt modelId="{74EDF19C-6F75-43C4-A70B-334C962EAF13}">
      <dgm:prSet phldrT="[Text]" custT="1"/>
      <dgm:spPr/>
      <dgm:t>
        <a:bodyPr/>
        <a:lstStyle/>
        <a:p>
          <a:pPr algn="l"/>
          <a:r>
            <a:rPr lang="en-US" sz="1050" b="0"/>
            <a:t>Realized need (health care utilization)</a:t>
          </a:r>
        </a:p>
      </dgm:t>
    </dgm:pt>
    <dgm:pt modelId="{5BA8725C-2966-49E9-99F9-2B36B5D0714D}" type="parTrans" cxnId="{A881D80A-3AF6-48DA-86DE-64AF7FEE6CEB}">
      <dgm:prSet/>
      <dgm:spPr/>
      <dgm:t>
        <a:bodyPr/>
        <a:lstStyle/>
        <a:p>
          <a:pPr algn="l"/>
          <a:endParaRPr lang="en-US"/>
        </a:p>
      </dgm:t>
    </dgm:pt>
    <dgm:pt modelId="{7E760238-644E-4FC3-9688-28465E5A3462}" type="sibTrans" cxnId="{A881D80A-3AF6-48DA-86DE-64AF7FEE6CEB}">
      <dgm:prSet/>
      <dgm:spPr/>
      <dgm:t>
        <a:bodyPr/>
        <a:lstStyle/>
        <a:p>
          <a:pPr algn="l"/>
          <a:endParaRPr lang="en-US"/>
        </a:p>
      </dgm:t>
    </dgm:pt>
    <dgm:pt modelId="{70199EE8-AC58-4091-BD49-038FA5D66E2B}">
      <dgm:prSet phldrT="[Text]" custT="1"/>
      <dgm:spPr/>
      <dgm:t>
        <a:bodyPr/>
        <a:lstStyle/>
        <a:p>
          <a:pPr algn="l"/>
          <a:r>
            <a:rPr lang="en-US" sz="1050" b="0"/>
            <a:t>Unrealized need (foregone care)</a:t>
          </a:r>
        </a:p>
      </dgm:t>
    </dgm:pt>
    <dgm:pt modelId="{E5F8A07C-D388-4BCD-B77E-EC70496E2D51}" type="parTrans" cxnId="{98F6FE42-8CF4-4895-AF71-57CF1EC567B6}">
      <dgm:prSet/>
      <dgm:spPr/>
      <dgm:t>
        <a:bodyPr/>
        <a:lstStyle/>
        <a:p>
          <a:pPr algn="l"/>
          <a:endParaRPr lang="en-US"/>
        </a:p>
      </dgm:t>
    </dgm:pt>
    <dgm:pt modelId="{A1AA0115-F22A-4630-8FEF-2A549D1526EB}" type="sibTrans" cxnId="{98F6FE42-8CF4-4895-AF71-57CF1EC567B6}">
      <dgm:prSet/>
      <dgm:spPr/>
      <dgm:t>
        <a:bodyPr/>
        <a:lstStyle/>
        <a:p>
          <a:pPr algn="l"/>
          <a:endParaRPr lang="en-US"/>
        </a:p>
      </dgm:t>
    </dgm:pt>
    <dgm:pt modelId="{E83E76A6-4E67-4BFF-B126-C1C3A99D6021}">
      <dgm:prSet phldrT="[Text]" custT="1"/>
      <dgm:spPr/>
      <dgm:t>
        <a:bodyPr/>
        <a:lstStyle/>
        <a:p>
          <a:pPr algn="l"/>
          <a:r>
            <a:rPr lang="en-US" sz="1050" b="1"/>
            <a:t>Health Behaviors</a:t>
          </a:r>
        </a:p>
      </dgm:t>
    </dgm:pt>
    <dgm:pt modelId="{45932353-7290-4563-A79D-37DA27F1F344}" type="parTrans" cxnId="{1C2DED8D-0B34-4AA3-A33D-60A5EAAAD269}">
      <dgm:prSet/>
      <dgm:spPr/>
      <dgm:t>
        <a:bodyPr/>
        <a:lstStyle/>
        <a:p>
          <a:pPr algn="l"/>
          <a:endParaRPr lang="en-US"/>
        </a:p>
      </dgm:t>
    </dgm:pt>
    <dgm:pt modelId="{AB62659E-7A69-4C2A-AEF2-81D2C2CF01FD}" type="sibTrans" cxnId="{1C2DED8D-0B34-4AA3-A33D-60A5EAAAD269}">
      <dgm:prSet/>
      <dgm:spPr/>
      <dgm:t>
        <a:bodyPr/>
        <a:lstStyle/>
        <a:p>
          <a:pPr algn="l"/>
          <a:endParaRPr lang="en-US"/>
        </a:p>
      </dgm:t>
    </dgm:pt>
    <dgm:pt modelId="{AD9CCA17-3617-4FBE-9C56-145D221B4066}">
      <dgm:prSet phldrT="[Text]" custT="1"/>
      <dgm:spPr/>
      <dgm:t>
        <a:bodyPr/>
        <a:lstStyle/>
        <a:p>
          <a:pPr algn="l"/>
          <a:r>
            <a:rPr lang="en-US" sz="1050" b="0"/>
            <a:t>Tobacco use</a:t>
          </a:r>
        </a:p>
      </dgm:t>
    </dgm:pt>
    <dgm:pt modelId="{78934424-B2C5-4B1C-AE7D-993C45CB970D}" type="parTrans" cxnId="{160F21BB-B7BA-42D6-AEA9-DAD348F75D6B}">
      <dgm:prSet/>
      <dgm:spPr/>
      <dgm:t>
        <a:bodyPr/>
        <a:lstStyle/>
        <a:p>
          <a:pPr algn="l"/>
          <a:endParaRPr lang="en-US"/>
        </a:p>
      </dgm:t>
    </dgm:pt>
    <dgm:pt modelId="{16010FDA-A1B0-4741-83B8-CBA945112DCA}" type="sibTrans" cxnId="{160F21BB-B7BA-42D6-AEA9-DAD348F75D6B}">
      <dgm:prSet/>
      <dgm:spPr/>
      <dgm:t>
        <a:bodyPr/>
        <a:lstStyle/>
        <a:p>
          <a:pPr algn="l"/>
          <a:endParaRPr lang="en-US"/>
        </a:p>
      </dgm:t>
    </dgm:pt>
    <dgm:pt modelId="{DF078F56-B45F-4894-8B44-EC2F20DCC4EF}">
      <dgm:prSet phldrT="[Text]" custT="1"/>
      <dgm:spPr/>
      <dgm:t>
        <a:bodyPr/>
        <a:lstStyle/>
        <a:p>
          <a:pPr algn="l"/>
          <a:r>
            <a:rPr lang="en-US" sz="1050" b="0"/>
            <a:t>Alcohol use</a:t>
          </a:r>
        </a:p>
      </dgm:t>
    </dgm:pt>
    <dgm:pt modelId="{77DCD6F2-4E87-4CEA-8A07-8E331230C606}" type="parTrans" cxnId="{D0C50277-67F4-4263-95CB-2541D5ECCF1F}">
      <dgm:prSet/>
      <dgm:spPr/>
      <dgm:t>
        <a:bodyPr/>
        <a:lstStyle/>
        <a:p>
          <a:pPr algn="l"/>
          <a:endParaRPr lang="en-US"/>
        </a:p>
      </dgm:t>
    </dgm:pt>
    <dgm:pt modelId="{881C0A39-E56F-40C6-9CC5-B7B7C0EC1C04}" type="sibTrans" cxnId="{D0C50277-67F4-4263-95CB-2541D5ECCF1F}">
      <dgm:prSet/>
      <dgm:spPr/>
      <dgm:t>
        <a:bodyPr/>
        <a:lstStyle/>
        <a:p>
          <a:pPr algn="l"/>
          <a:endParaRPr lang="en-US"/>
        </a:p>
      </dgm:t>
    </dgm:pt>
    <dgm:pt modelId="{B25544A1-AE34-4CBC-AE1E-920920FDCABB}">
      <dgm:prSet phldrT="[Text]" custT="1"/>
      <dgm:spPr/>
      <dgm:t>
        <a:bodyPr/>
        <a:lstStyle/>
        <a:p>
          <a:pPr algn="l"/>
          <a:r>
            <a:rPr lang="en-US" sz="1050" b="0"/>
            <a:t>Soda consumption</a:t>
          </a:r>
        </a:p>
      </dgm:t>
    </dgm:pt>
    <dgm:pt modelId="{4B4E50A9-D9CE-4A1B-B8B0-E06DF0CFD9C5}" type="parTrans" cxnId="{701DEE92-EB6E-4C57-A060-682A8655C73C}">
      <dgm:prSet/>
      <dgm:spPr/>
      <dgm:t>
        <a:bodyPr/>
        <a:lstStyle/>
        <a:p>
          <a:pPr algn="l"/>
          <a:endParaRPr lang="en-US"/>
        </a:p>
      </dgm:t>
    </dgm:pt>
    <dgm:pt modelId="{8204644E-5307-4542-AC74-E06EB0CD56A9}" type="sibTrans" cxnId="{701DEE92-EB6E-4C57-A060-682A8655C73C}">
      <dgm:prSet/>
      <dgm:spPr/>
      <dgm:t>
        <a:bodyPr/>
        <a:lstStyle/>
        <a:p>
          <a:pPr algn="l"/>
          <a:endParaRPr lang="en-US"/>
        </a:p>
      </dgm:t>
    </dgm:pt>
    <dgm:pt modelId="{CEB10135-3378-4212-BDBD-6BD90C46B6D9}">
      <dgm:prSet phldrT="[Text]" custT="1"/>
      <dgm:spPr/>
      <dgm:t>
        <a:bodyPr/>
        <a:lstStyle/>
        <a:p>
          <a:pPr algn="l"/>
          <a:r>
            <a:rPr lang="en-US" sz="1050" b="0"/>
            <a:t>BMI</a:t>
          </a:r>
        </a:p>
      </dgm:t>
    </dgm:pt>
    <dgm:pt modelId="{55DB6E8C-6F02-47E3-8EF7-BA9CFE7B6968}" type="parTrans" cxnId="{59D46B9F-6B22-44DD-A577-32EA53660CAA}">
      <dgm:prSet/>
      <dgm:spPr/>
      <dgm:t>
        <a:bodyPr/>
        <a:lstStyle/>
        <a:p>
          <a:pPr algn="l"/>
          <a:endParaRPr lang="en-US"/>
        </a:p>
      </dgm:t>
    </dgm:pt>
    <dgm:pt modelId="{52FBEAB0-662B-48DF-85B7-CF08B2D26555}" type="sibTrans" cxnId="{59D46B9F-6B22-44DD-A577-32EA53660CAA}">
      <dgm:prSet/>
      <dgm:spPr/>
      <dgm:t>
        <a:bodyPr/>
        <a:lstStyle/>
        <a:p>
          <a:pPr algn="l"/>
          <a:endParaRPr lang="en-US"/>
        </a:p>
      </dgm:t>
    </dgm:pt>
    <dgm:pt modelId="{BE7B6B2F-CACD-4E07-BC24-2873D23D29CF}">
      <dgm:prSet phldrT="[Text]" custT="1"/>
      <dgm:spPr/>
      <dgm:t>
        <a:bodyPr/>
        <a:lstStyle/>
        <a:p>
          <a:pPr algn="l"/>
          <a:r>
            <a:rPr lang="en-US" sz="1050" b="0"/>
            <a:t>Hospital bed density</a:t>
          </a:r>
        </a:p>
      </dgm:t>
    </dgm:pt>
    <dgm:pt modelId="{0D102FEE-D35F-49A0-BCCD-A48D0AF88DFF}" type="parTrans" cxnId="{F137C760-F55B-4521-9669-E30A23896219}">
      <dgm:prSet/>
      <dgm:spPr/>
      <dgm:t>
        <a:bodyPr/>
        <a:lstStyle/>
        <a:p>
          <a:pPr algn="l"/>
          <a:endParaRPr lang="en-US"/>
        </a:p>
      </dgm:t>
    </dgm:pt>
    <dgm:pt modelId="{3625AE06-510B-4B99-BAAC-E626395C0B85}" type="sibTrans" cxnId="{F137C760-F55B-4521-9669-E30A23896219}">
      <dgm:prSet/>
      <dgm:spPr/>
      <dgm:t>
        <a:bodyPr/>
        <a:lstStyle/>
        <a:p>
          <a:pPr algn="l"/>
          <a:endParaRPr lang="en-US"/>
        </a:p>
      </dgm:t>
    </dgm:pt>
    <dgm:pt modelId="{B47452F8-7415-46B5-A8C7-A014E17429E5}">
      <dgm:prSet phldrT="[Text]" custT="1"/>
      <dgm:spPr/>
      <dgm:t>
        <a:bodyPr/>
        <a:lstStyle/>
        <a:p>
          <a:pPr algn="l"/>
          <a:r>
            <a:rPr lang="en-US" sz="1050" b="0"/>
            <a:t>HPSA designation</a:t>
          </a:r>
        </a:p>
      </dgm:t>
    </dgm:pt>
    <dgm:pt modelId="{FBF4A8C5-ACDB-4DAF-A41A-A422301CFF38}" type="parTrans" cxnId="{C53DE7C3-32D3-4196-94B8-60A53ED67FB5}">
      <dgm:prSet/>
      <dgm:spPr/>
      <dgm:t>
        <a:bodyPr/>
        <a:lstStyle/>
        <a:p>
          <a:pPr algn="l"/>
          <a:endParaRPr lang="en-US"/>
        </a:p>
      </dgm:t>
    </dgm:pt>
    <dgm:pt modelId="{6CA8A74A-AB90-4520-A087-A5CA6260FAE7}" type="sibTrans" cxnId="{C53DE7C3-32D3-4196-94B8-60A53ED67FB5}">
      <dgm:prSet/>
      <dgm:spPr/>
      <dgm:t>
        <a:bodyPr/>
        <a:lstStyle/>
        <a:p>
          <a:pPr algn="l"/>
          <a:endParaRPr lang="en-US"/>
        </a:p>
      </dgm:t>
    </dgm:pt>
    <dgm:pt modelId="{1FCD1958-611D-461A-AF60-19AD16CD7A8C}">
      <dgm:prSet phldrT="[Text]" custT="1"/>
      <dgm:spPr/>
      <dgm:t>
        <a:bodyPr/>
        <a:lstStyle/>
        <a:p>
          <a:pPr algn="l"/>
          <a:r>
            <a:rPr lang="en-US" sz="1050" b="0"/>
            <a:t>Physically health days</a:t>
          </a:r>
        </a:p>
      </dgm:t>
    </dgm:pt>
    <dgm:pt modelId="{300D4736-223F-4484-87FF-FC2E25987B8E}" type="parTrans" cxnId="{3DA3F2D4-C5E7-46BD-B7F1-1382E141B82F}">
      <dgm:prSet/>
      <dgm:spPr/>
      <dgm:t>
        <a:bodyPr/>
        <a:lstStyle/>
        <a:p>
          <a:pPr algn="l"/>
          <a:endParaRPr lang="en-US"/>
        </a:p>
      </dgm:t>
    </dgm:pt>
    <dgm:pt modelId="{A447891F-7C58-42BD-8FBA-B575FA904A48}" type="sibTrans" cxnId="{3DA3F2D4-C5E7-46BD-B7F1-1382E141B82F}">
      <dgm:prSet/>
      <dgm:spPr/>
      <dgm:t>
        <a:bodyPr/>
        <a:lstStyle/>
        <a:p>
          <a:pPr algn="l"/>
          <a:endParaRPr lang="en-US"/>
        </a:p>
      </dgm:t>
    </dgm:pt>
    <dgm:pt modelId="{AFA0F775-2EF2-46E3-9434-D15C1FAEB78A}">
      <dgm:prSet phldrT="[Text]" custT="1"/>
      <dgm:spPr/>
      <dgm:t>
        <a:bodyPr/>
        <a:lstStyle/>
        <a:p>
          <a:pPr algn="l"/>
          <a:r>
            <a:rPr lang="en-US" sz="1050" b="0"/>
            <a:t>Mentally healthy days</a:t>
          </a:r>
        </a:p>
      </dgm:t>
    </dgm:pt>
    <dgm:pt modelId="{819449F2-1CBC-48EF-88A5-E006B6624BA6}" type="parTrans" cxnId="{CAFBBEAB-DBE7-4B40-98E8-DD3ABD78D089}">
      <dgm:prSet/>
      <dgm:spPr/>
      <dgm:t>
        <a:bodyPr/>
        <a:lstStyle/>
        <a:p>
          <a:pPr algn="l"/>
          <a:endParaRPr lang="en-US"/>
        </a:p>
      </dgm:t>
    </dgm:pt>
    <dgm:pt modelId="{FBD29C8C-3AB1-4D55-AD46-5335E4F5874D}" type="sibTrans" cxnId="{CAFBBEAB-DBE7-4B40-98E8-DD3ABD78D089}">
      <dgm:prSet/>
      <dgm:spPr/>
      <dgm:t>
        <a:bodyPr/>
        <a:lstStyle/>
        <a:p>
          <a:pPr algn="l"/>
          <a:endParaRPr lang="en-US"/>
        </a:p>
      </dgm:t>
    </dgm:pt>
    <dgm:pt modelId="{DD4EC0DA-15C0-4C5F-9D9B-BE9EA2C005A9}">
      <dgm:prSet phldrT="[Text]" custT="1"/>
      <dgm:spPr/>
      <dgm:t>
        <a:bodyPr/>
        <a:lstStyle/>
        <a:p>
          <a:pPr algn="l"/>
          <a:r>
            <a:rPr lang="en-US" sz="1050" b="0"/>
            <a:t>Psychological distress</a:t>
          </a:r>
        </a:p>
      </dgm:t>
    </dgm:pt>
    <dgm:pt modelId="{6323FD4D-DC11-4FD2-997F-D9CD56F9649C}" type="parTrans" cxnId="{756F89C3-CAE8-4532-BDE7-AECC86D477DC}">
      <dgm:prSet/>
      <dgm:spPr/>
      <dgm:t>
        <a:bodyPr/>
        <a:lstStyle/>
        <a:p>
          <a:pPr algn="l"/>
          <a:endParaRPr lang="en-US"/>
        </a:p>
      </dgm:t>
    </dgm:pt>
    <dgm:pt modelId="{52535393-61A6-4D79-80F6-F813C722BBDF}" type="sibTrans" cxnId="{756F89C3-CAE8-4532-BDE7-AECC86D477DC}">
      <dgm:prSet/>
      <dgm:spPr/>
      <dgm:t>
        <a:bodyPr/>
        <a:lstStyle/>
        <a:p>
          <a:pPr algn="l"/>
          <a:endParaRPr lang="en-US"/>
        </a:p>
      </dgm:t>
    </dgm:pt>
    <dgm:pt modelId="{4EDAC691-2B09-4ACC-AB39-9DAEC1BF21C7}">
      <dgm:prSet phldrT="[Text]" custT="1"/>
      <dgm:spPr/>
      <dgm:t>
        <a:bodyPr/>
        <a:lstStyle/>
        <a:p>
          <a:pPr algn="l"/>
          <a:endParaRPr lang="en-US" sz="1050" b="0" dirty="0"/>
        </a:p>
      </dgm:t>
    </dgm:pt>
    <dgm:pt modelId="{09B28E0A-C5C4-4465-BD0D-E7BE5DED9A68}" type="parTrans" cxnId="{E50B9E85-EDAB-4C6A-A863-B59997517E29}">
      <dgm:prSet/>
      <dgm:spPr/>
      <dgm:t>
        <a:bodyPr/>
        <a:lstStyle/>
        <a:p>
          <a:pPr algn="l"/>
          <a:endParaRPr lang="en-US"/>
        </a:p>
      </dgm:t>
    </dgm:pt>
    <dgm:pt modelId="{68916BA9-A9EB-41F0-A6CA-FAE9F4525492}" type="sibTrans" cxnId="{E50B9E85-EDAB-4C6A-A863-B59997517E29}">
      <dgm:prSet/>
      <dgm:spPr/>
      <dgm:t>
        <a:bodyPr/>
        <a:lstStyle/>
        <a:p>
          <a:pPr algn="l"/>
          <a:endParaRPr lang="en-US"/>
        </a:p>
      </dgm:t>
    </dgm:pt>
    <dgm:pt modelId="{64995E85-8377-4BEC-B67F-BBEA38A2AB1C}">
      <dgm:prSet phldrT="[Text]" custT="1"/>
      <dgm:spPr/>
      <dgm:t>
        <a:bodyPr/>
        <a:lstStyle/>
        <a:p>
          <a:pPr algn="l"/>
          <a:endParaRPr lang="en-US" sz="1050" b="0"/>
        </a:p>
      </dgm:t>
    </dgm:pt>
    <dgm:pt modelId="{678D518F-52E3-4BAD-AF71-D1CC6A35B5E7}" type="parTrans" cxnId="{CADC7AF9-FC4E-4C42-BF1A-EAE195D54537}">
      <dgm:prSet/>
      <dgm:spPr/>
      <dgm:t>
        <a:bodyPr/>
        <a:lstStyle/>
        <a:p>
          <a:pPr algn="l"/>
          <a:endParaRPr lang="en-US"/>
        </a:p>
      </dgm:t>
    </dgm:pt>
    <dgm:pt modelId="{7DBC1094-3C33-452B-A39A-077CBCBF662B}" type="sibTrans" cxnId="{CADC7AF9-FC4E-4C42-BF1A-EAE195D54537}">
      <dgm:prSet/>
      <dgm:spPr/>
      <dgm:t>
        <a:bodyPr/>
        <a:lstStyle/>
        <a:p>
          <a:pPr algn="l"/>
          <a:endParaRPr lang="en-US"/>
        </a:p>
      </dgm:t>
    </dgm:pt>
    <dgm:pt modelId="{E2E3CE2E-C7BD-47E0-9340-0FCC33D894FB}">
      <dgm:prSet phldrT="[Text]" custT="1"/>
      <dgm:spPr/>
      <dgm:t>
        <a:bodyPr/>
        <a:lstStyle/>
        <a:p>
          <a:pPr algn="l"/>
          <a:endParaRPr lang="en-US" sz="1050" b="0"/>
        </a:p>
      </dgm:t>
    </dgm:pt>
    <dgm:pt modelId="{0247F022-B418-4425-B163-D59304B93845}" type="parTrans" cxnId="{C1510A7B-0BC8-4686-A799-14BF3267610F}">
      <dgm:prSet/>
      <dgm:spPr/>
      <dgm:t>
        <a:bodyPr/>
        <a:lstStyle/>
        <a:p>
          <a:pPr algn="l"/>
          <a:endParaRPr lang="en-US"/>
        </a:p>
      </dgm:t>
    </dgm:pt>
    <dgm:pt modelId="{CED1A22F-B270-42DD-841A-875AC709C570}" type="sibTrans" cxnId="{C1510A7B-0BC8-4686-A799-14BF3267610F}">
      <dgm:prSet/>
      <dgm:spPr/>
      <dgm:t>
        <a:bodyPr/>
        <a:lstStyle/>
        <a:p>
          <a:pPr algn="l"/>
          <a:endParaRPr lang="en-US"/>
        </a:p>
      </dgm:t>
    </dgm:pt>
    <dgm:pt modelId="{2C38EB0B-E927-450A-B882-888341E0BC48}">
      <dgm:prSet phldrT="[Text]" custT="1"/>
      <dgm:spPr/>
      <dgm:t>
        <a:bodyPr/>
        <a:lstStyle/>
        <a:p>
          <a:pPr algn="l"/>
          <a:endParaRPr lang="en-US" sz="1050" b="0"/>
        </a:p>
      </dgm:t>
    </dgm:pt>
    <dgm:pt modelId="{C80B6AE1-CF38-4E2F-8708-7BF1F1CD567B}" type="parTrans" cxnId="{06C30743-7402-4FA3-8024-9519AE2A3A30}">
      <dgm:prSet/>
      <dgm:spPr/>
      <dgm:t>
        <a:bodyPr/>
        <a:lstStyle/>
        <a:p>
          <a:pPr algn="l"/>
          <a:endParaRPr lang="en-US"/>
        </a:p>
      </dgm:t>
    </dgm:pt>
    <dgm:pt modelId="{61398070-7433-4D7B-A0B0-093A22EE69A3}" type="sibTrans" cxnId="{06C30743-7402-4FA3-8024-9519AE2A3A30}">
      <dgm:prSet/>
      <dgm:spPr/>
      <dgm:t>
        <a:bodyPr/>
        <a:lstStyle/>
        <a:p>
          <a:pPr algn="l"/>
          <a:endParaRPr lang="en-US"/>
        </a:p>
      </dgm:t>
    </dgm:pt>
    <dgm:pt modelId="{53A827EF-1A3C-4004-827E-1B699B12F144}">
      <dgm:prSet phldrT="[Text]" custT="1"/>
      <dgm:spPr/>
      <dgm:t>
        <a:bodyPr/>
        <a:lstStyle/>
        <a:p>
          <a:pPr algn="l"/>
          <a:endParaRPr lang="en-US" sz="1050" b="0"/>
        </a:p>
      </dgm:t>
    </dgm:pt>
    <dgm:pt modelId="{C6B191FD-0611-4D93-81A5-0D36BD36BACF}" type="parTrans" cxnId="{7688D4C5-9284-47B8-B339-8D3F1C41B89A}">
      <dgm:prSet/>
      <dgm:spPr/>
      <dgm:t>
        <a:bodyPr/>
        <a:lstStyle/>
        <a:p>
          <a:pPr algn="l"/>
          <a:endParaRPr lang="en-US"/>
        </a:p>
      </dgm:t>
    </dgm:pt>
    <dgm:pt modelId="{44196224-377D-43A1-8F7F-8D55D3C5F344}" type="sibTrans" cxnId="{7688D4C5-9284-47B8-B339-8D3F1C41B89A}">
      <dgm:prSet/>
      <dgm:spPr/>
      <dgm:t>
        <a:bodyPr/>
        <a:lstStyle/>
        <a:p>
          <a:pPr algn="l"/>
          <a:endParaRPr lang="en-US"/>
        </a:p>
      </dgm:t>
    </dgm:pt>
    <dgm:pt modelId="{4270DB43-BA3D-4377-8861-2BEC2B62AE60}">
      <dgm:prSet phldrT="[Text]" custT="1"/>
      <dgm:spPr/>
      <dgm:t>
        <a:bodyPr/>
        <a:lstStyle/>
        <a:p>
          <a:pPr algn="l"/>
          <a:endParaRPr lang="en-US" sz="1050" b="0"/>
        </a:p>
      </dgm:t>
    </dgm:pt>
    <dgm:pt modelId="{11245170-639D-4268-A874-125D0BDF5B0A}" type="parTrans" cxnId="{8CD254AC-3DE6-42E6-9789-53EC3F832E65}">
      <dgm:prSet/>
      <dgm:spPr/>
      <dgm:t>
        <a:bodyPr/>
        <a:lstStyle/>
        <a:p>
          <a:pPr algn="l"/>
          <a:endParaRPr lang="en-US"/>
        </a:p>
      </dgm:t>
    </dgm:pt>
    <dgm:pt modelId="{A8217A92-5E7D-49AB-8E6B-E0EC9B625378}" type="sibTrans" cxnId="{8CD254AC-3DE6-42E6-9789-53EC3F832E65}">
      <dgm:prSet/>
      <dgm:spPr/>
      <dgm:t>
        <a:bodyPr/>
        <a:lstStyle/>
        <a:p>
          <a:pPr algn="l"/>
          <a:endParaRPr lang="en-US"/>
        </a:p>
      </dgm:t>
    </dgm:pt>
    <dgm:pt modelId="{BB4DD2A6-88FB-479B-ACDF-4318EECCC6F0}" type="pres">
      <dgm:prSet presAssocID="{2AFD316C-D7E4-4222-8BFE-2D67C621BADD}" presName="CompostProcess" presStyleCnt="0">
        <dgm:presLayoutVars>
          <dgm:dir/>
          <dgm:resizeHandles val="exact"/>
        </dgm:presLayoutVars>
      </dgm:prSet>
      <dgm:spPr/>
    </dgm:pt>
    <dgm:pt modelId="{2DB0735B-E3F8-4458-AC8D-22CEFC6C92AF}" type="pres">
      <dgm:prSet presAssocID="{2AFD316C-D7E4-4222-8BFE-2D67C621BADD}" presName="arrow" presStyleLbl="bgShp" presStyleIdx="0" presStyleCnt="1" custLinFactNeighborX="2965"/>
      <dgm:spPr/>
      <dgm:t>
        <a:bodyPr/>
        <a:lstStyle/>
        <a:p>
          <a:endParaRPr lang="en-US"/>
        </a:p>
      </dgm:t>
    </dgm:pt>
    <dgm:pt modelId="{E251CD6A-93A1-44CE-899B-C970F9EAE5FA}" type="pres">
      <dgm:prSet presAssocID="{2AFD316C-D7E4-4222-8BFE-2D67C621BADD}" presName="linearProcess" presStyleCnt="0"/>
      <dgm:spPr/>
    </dgm:pt>
    <dgm:pt modelId="{44999C29-80E2-4881-8D4F-F44BC611F0C8}" type="pres">
      <dgm:prSet presAssocID="{F8967405-42A7-49AF-9168-429AC3001233}" presName="textNode" presStyleLbl="node1" presStyleIdx="0" presStyleCnt="6" custScaleX="167285" custLinFactNeighborX="-1021" custLinFactNeighborY="3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0192DC-491F-40B0-85F7-34BFD0DDBC37}" type="pres">
      <dgm:prSet presAssocID="{1923B9D1-37DA-41E8-A62D-B3D205922A4B}" presName="sibTrans" presStyleCnt="0"/>
      <dgm:spPr/>
    </dgm:pt>
    <dgm:pt modelId="{53C4D744-8FC7-4B9B-A1FB-3F768B4EEEFB}" type="pres">
      <dgm:prSet presAssocID="{0A4786CD-2FF4-4223-9DF0-2341261CAFA5}" presName="textNode" presStyleLbl="node1" presStyleIdx="1" presStyleCnt="6" custScaleX="2111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00B2DA-4DC4-4C59-978F-448FBA496A18}" type="pres">
      <dgm:prSet presAssocID="{5E9154AE-778F-4000-A70A-A85D944C97EA}" presName="sibTrans" presStyleCnt="0"/>
      <dgm:spPr/>
    </dgm:pt>
    <dgm:pt modelId="{097745E1-5E59-4A2F-8DCB-A1A9F9791C8B}" type="pres">
      <dgm:prSet presAssocID="{E83E76A6-4E67-4BFF-B126-C1C3A99D6021}" presName="textNode" presStyleLbl="node1" presStyleIdx="2" presStyleCnt="6" custScaleX="1551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60AEF3-0BE0-464A-9082-1783E3ED4A69}" type="pres">
      <dgm:prSet presAssocID="{AB62659E-7A69-4C2A-AEF2-81D2C2CF01FD}" presName="sibTrans" presStyleCnt="0"/>
      <dgm:spPr/>
    </dgm:pt>
    <dgm:pt modelId="{06174FE1-C212-4EDF-B9AC-F41CA8C67024}" type="pres">
      <dgm:prSet presAssocID="{3514A17C-07A4-4CAC-83E4-62619600C33B}" presName="textNode" presStyleLbl="node1" presStyleIdx="3" presStyleCnt="6" custScaleX="1680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B63034-6718-42A8-A9D1-A57AF642D983}" type="pres">
      <dgm:prSet presAssocID="{7BD9C718-CC20-4627-9C62-A260F81252C7}" presName="sibTrans" presStyleCnt="0"/>
      <dgm:spPr/>
    </dgm:pt>
    <dgm:pt modelId="{90D30821-E385-4027-9BAF-0DCA15AB85ED}" type="pres">
      <dgm:prSet presAssocID="{38C6DCFD-0149-4156-B457-E20DF4C4A59E}" presName="textNode" presStyleLbl="node1" presStyleIdx="4" presStyleCnt="6" custScaleX="1395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176541-C63A-4F29-815D-620EECA0FFDB}" type="pres">
      <dgm:prSet presAssocID="{B6DFEB0E-4401-41BE-88B9-485E0437B132}" presName="sibTrans" presStyleCnt="0"/>
      <dgm:spPr/>
    </dgm:pt>
    <dgm:pt modelId="{7AF3821A-AE26-477E-8425-DFC864A4389B}" type="pres">
      <dgm:prSet presAssocID="{4A2EB4BA-AFC2-414B-8653-B9121B2B36D9}" presName="textNode" presStyleLbl="node1" presStyleIdx="5" presStyleCnt="6" custScaleX="150010" custScaleY="1081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942CECC-1BE5-4BCB-AA6A-E0CD605F38AD}" type="presOf" srcId="{5274C229-5C75-46AF-827C-217DB9BE28B1}" destId="{06174FE1-C212-4EDF-B9AC-F41CA8C67024}" srcOrd="0" destOrd="7" presId="urn:microsoft.com/office/officeart/2005/8/layout/hProcess9"/>
    <dgm:cxn modelId="{1BF1B18E-C779-4DBA-92A2-499CD2C51EA9}" srcId="{0A4786CD-2FF4-4223-9DF0-2341261CAFA5}" destId="{FDEBADCC-803A-40C8-8F16-DE88B0FD8BAE}" srcOrd="1" destOrd="0" parTransId="{A3D7FB7E-35D8-4B32-8605-B27EBEC59584}" sibTransId="{60413CDA-AE43-45B8-8A23-E42FAB82E9F7}"/>
    <dgm:cxn modelId="{160F21BB-B7BA-42D6-AEA9-DAD348F75D6B}" srcId="{E83E76A6-4E67-4BFF-B126-C1C3A99D6021}" destId="{AD9CCA17-3617-4FBE-9C56-145D221B4066}" srcOrd="1" destOrd="0" parTransId="{78934424-B2C5-4B1C-AE7D-993C45CB970D}" sibTransId="{16010FDA-A1B0-4741-83B8-CBA945112DCA}"/>
    <dgm:cxn modelId="{42D33D2D-EFFA-4B3C-AF5A-85F28C5B0FD5}" type="presOf" srcId="{3514A17C-07A4-4CAC-83E4-62619600C33B}" destId="{06174FE1-C212-4EDF-B9AC-F41CA8C67024}" srcOrd="0" destOrd="0" presId="urn:microsoft.com/office/officeart/2005/8/layout/hProcess9"/>
    <dgm:cxn modelId="{160CB5E6-A733-4161-818A-BFC73FA5B0AF}" srcId="{4A2EB4BA-AFC2-414B-8653-B9121B2B36D9}" destId="{4758CAC2-9592-4B14-BB91-A87C141FC1DF}" srcOrd="1" destOrd="0" parTransId="{B17E3575-1C6C-41E4-ADD1-C017A112AE52}" sibTransId="{B1D3BFAC-792F-428D-8721-32CDC6DF57AD}"/>
    <dgm:cxn modelId="{4E2B5EED-932D-40FB-BEF3-04726178A7E8}" type="presOf" srcId="{B47452F8-7415-46B5-A8C7-A014E17429E5}" destId="{44999C29-80E2-4881-8D4F-F44BC611F0C8}" srcOrd="0" destOrd="4" presId="urn:microsoft.com/office/officeart/2005/8/layout/hProcess9"/>
    <dgm:cxn modelId="{47F3313D-3BF0-4706-80B2-1F9AC15A935D}" srcId="{3514A17C-07A4-4CAC-83E4-62619600C33B}" destId="{E7DED2AB-D2DF-4DBD-99BC-DC889AD16E77}" srcOrd="2" destOrd="0" parTransId="{0E048C33-37BA-4C38-9285-EBC634E73EE5}" sibTransId="{CD848FCA-A3E6-43A9-8566-C5AD869D84EE}"/>
    <dgm:cxn modelId="{CBC52592-2169-42B9-950C-DE19DAEB5B65}" type="presOf" srcId="{4758CAC2-9592-4B14-BB91-A87C141FC1DF}" destId="{7AF3821A-AE26-477E-8425-DFC864A4389B}" srcOrd="0" destOrd="2" presId="urn:microsoft.com/office/officeart/2005/8/layout/hProcess9"/>
    <dgm:cxn modelId="{DDF14215-39B5-47DE-A6D8-90E27A4C29C8}" type="presOf" srcId="{64995E85-8377-4BEC-B67F-BBEA38A2AB1C}" destId="{53C4D744-8FC7-4B9B-A1FB-3F768B4EEEFB}" srcOrd="0" destOrd="1" presId="urn:microsoft.com/office/officeart/2005/8/layout/hProcess9"/>
    <dgm:cxn modelId="{59D46B9F-6B22-44DD-A577-32EA53660CAA}" srcId="{E83E76A6-4E67-4BFF-B126-C1C3A99D6021}" destId="{CEB10135-3378-4212-BDBD-6BD90C46B6D9}" srcOrd="4" destOrd="0" parTransId="{55DB6E8C-6F02-47E3-8EF7-BA9CFE7B6968}" sibTransId="{52FBEAB0-662B-48DF-85B7-CF08B2D26555}"/>
    <dgm:cxn modelId="{AE0FA3F5-EE00-492C-915F-B21C7ECB2A8B}" srcId="{0A4786CD-2FF4-4223-9DF0-2341261CAFA5}" destId="{C35631F2-D5DB-487C-9C08-FDD013CAC1F7}" srcOrd="3" destOrd="0" parTransId="{B60AFAED-07D9-4501-B0DA-2E8BDD1A7A78}" sibTransId="{A8828118-D9B5-4B33-852D-51E60CD7EFA2}"/>
    <dgm:cxn modelId="{3A48E7AB-20EA-4FD6-851E-6D6EC43A4E66}" srcId="{3514A17C-07A4-4CAC-83E4-62619600C33B}" destId="{DBF5DE85-2539-4455-9FC0-2C880CAE9DF0}" srcOrd="5" destOrd="0" parTransId="{3ED87B68-9504-4A8B-8BD2-3BB720EB748D}" sibTransId="{8CF4DB2F-1E24-4569-93D5-144AEC92F32D}"/>
    <dgm:cxn modelId="{B167737A-703F-46D2-A8BC-0FADD72939FA}" type="presOf" srcId="{4A2EB4BA-AFC2-414B-8653-B9121B2B36D9}" destId="{7AF3821A-AE26-477E-8425-DFC864A4389B}" srcOrd="0" destOrd="0" presId="urn:microsoft.com/office/officeart/2005/8/layout/hProcess9"/>
    <dgm:cxn modelId="{C16912B2-DD58-4141-8542-87B254FB2E45}" type="presOf" srcId="{B25544A1-AE34-4CBC-AE1E-920920FDCABB}" destId="{097745E1-5E59-4A2F-8DCB-A1A9F9791C8B}" srcOrd="0" destOrd="4" presId="urn:microsoft.com/office/officeart/2005/8/layout/hProcess9"/>
    <dgm:cxn modelId="{AC9D155C-EADF-44D7-9DD3-D73CE7333553}" type="presOf" srcId="{AFA0F775-2EF2-46E3-9434-D15C1FAEB78A}" destId="{7AF3821A-AE26-477E-8425-DFC864A4389B}" srcOrd="0" destOrd="4" presId="urn:microsoft.com/office/officeart/2005/8/layout/hProcess9"/>
    <dgm:cxn modelId="{C53DE7C3-32D3-4196-94B8-60A53ED67FB5}" srcId="{F8967405-42A7-49AF-9168-429AC3001233}" destId="{B47452F8-7415-46B5-A8C7-A014E17429E5}" srcOrd="3" destOrd="0" parTransId="{FBF4A8C5-ACDB-4DAF-A41A-A422301CFF38}" sibTransId="{6CA8A74A-AB90-4520-A087-A5CA6260FAE7}"/>
    <dgm:cxn modelId="{D0C50277-67F4-4263-95CB-2541D5ECCF1F}" srcId="{E83E76A6-4E67-4BFF-B126-C1C3A99D6021}" destId="{DF078F56-B45F-4894-8B44-EC2F20DCC4EF}" srcOrd="2" destOrd="0" parTransId="{77DCD6F2-4E87-4CEA-8A07-8E331230C606}" sibTransId="{881C0A39-E56F-40C6-9CC5-B7B7C0EC1C04}"/>
    <dgm:cxn modelId="{CADC7AF9-FC4E-4C42-BF1A-EAE195D54537}" srcId="{0A4786CD-2FF4-4223-9DF0-2341261CAFA5}" destId="{64995E85-8377-4BEC-B67F-BBEA38A2AB1C}" srcOrd="0" destOrd="0" parTransId="{678D518F-52E3-4BAD-AF71-D1CC6A35B5E7}" sibTransId="{7DBC1094-3C33-452B-A39A-077CBCBF662B}"/>
    <dgm:cxn modelId="{8CD254AC-3DE6-42E6-9789-53EC3F832E65}" srcId="{4A2EB4BA-AFC2-414B-8653-B9121B2B36D9}" destId="{4270DB43-BA3D-4377-8861-2BEC2B62AE60}" srcOrd="0" destOrd="0" parTransId="{11245170-639D-4268-A874-125D0BDF5B0A}" sibTransId="{A8217A92-5E7D-49AB-8E6B-E0EC9B625378}"/>
    <dgm:cxn modelId="{9C1FD0FC-0BE3-4933-BC44-570CC5F216CF}" srcId="{3514A17C-07A4-4CAC-83E4-62619600C33B}" destId="{631E9E81-DDB6-430B-B837-F71C77E58D70}" srcOrd="4" destOrd="0" parTransId="{42FDF7B5-AEC0-4046-9EC1-5FED72075F06}" sibTransId="{C62831B8-3E73-40D7-A8F5-F655F5321C8E}"/>
    <dgm:cxn modelId="{CAFBBEAB-DBE7-4B40-98E8-DD3ABD78D089}" srcId="{4A2EB4BA-AFC2-414B-8653-B9121B2B36D9}" destId="{AFA0F775-2EF2-46E3-9434-D15C1FAEB78A}" srcOrd="3" destOrd="0" parTransId="{819449F2-1CBC-48EF-88A5-E006B6624BA6}" sibTransId="{FBD29C8C-3AB1-4D55-AD46-5335E4F5874D}"/>
    <dgm:cxn modelId="{81AD485A-C37B-449C-81AB-B5AD6219EC88}" type="presOf" srcId="{0A4786CD-2FF4-4223-9DF0-2341261CAFA5}" destId="{53C4D744-8FC7-4B9B-A1FB-3F768B4EEEFB}" srcOrd="0" destOrd="0" presId="urn:microsoft.com/office/officeart/2005/8/layout/hProcess9"/>
    <dgm:cxn modelId="{64209AE3-6FB0-4FDB-B0FB-FE3A80E149B1}" type="presOf" srcId="{53386921-15C7-4AF0-95D5-FBB13932AE3C}" destId="{44999C29-80E2-4881-8D4F-F44BC611F0C8}" srcOrd="0" destOrd="2" presId="urn:microsoft.com/office/officeart/2005/8/layout/hProcess9"/>
    <dgm:cxn modelId="{8BF04B03-2F6D-4648-929A-ABC35ABA2A51}" type="presOf" srcId="{C35631F2-D5DB-487C-9C08-FDD013CAC1F7}" destId="{53C4D744-8FC7-4B9B-A1FB-3F768B4EEEFB}" srcOrd="0" destOrd="4" presId="urn:microsoft.com/office/officeart/2005/8/layout/hProcess9"/>
    <dgm:cxn modelId="{3DA3F2D4-C5E7-46BD-B7F1-1382E141B82F}" srcId="{4A2EB4BA-AFC2-414B-8653-B9121B2B36D9}" destId="{1FCD1958-611D-461A-AF60-19AD16CD7A8C}" srcOrd="2" destOrd="0" parTransId="{300D4736-223F-4484-87FF-FC2E25987B8E}" sibTransId="{A447891F-7C58-42BD-8FBA-B575FA904A48}"/>
    <dgm:cxn modelId="{D809D8F7-A984-48A4-8A91-C6C52ED4EEE7}" srcId="{3514A17C-07A4-4CAC-83E4-62619600C33B}" destId="{FD43D068-5FF8-4177-8A4E-DE4A5ECD7FDC}" srcOrd="3" destOrd="0" parTransId="{7D42C62C-3E98-4A08-89EB-87812FDD937E}" sibTransId="{C7A05BAD-4B1B-451E-9689-D8B7BECB0792}"/>
    <dgm:cxn modelId="{F8957F70-B242-4347-A778-9E733F1AE1E4}" type="presOf" srcId="{E2E3CE2E-C7BD-47E0-9340-0FCC33D894FB}" destId="{097745E1-5E59-4A2F-8DCB-A1A9F9791C8B}" srcOrd="0" destOrd="1" presId="urn:microsoft.com/office/officeart/2005/8/layout/hProcess9"/>
    <dgm:cxn modelId="{9C8276B1-618A-4628-A544-98C48878014A}" type="presOf" srcId="{FDEBADCC-803A-40C8-8F16-DE88B0FD8BAE}" destId="{53C4D744-8FC7-4B9B-A1FB-3F768B4EEEFB}" srcOrd="0" destOrd="2" presId="urn:microsoft.com/office/officeart/2005/8/layout/hProcess9"/>
    <dgm:cxn modelId="{14D75B5E-DB79-4A6C-ADAA-E0AE01B16D5A}" srcId="{3514A17C-07A4-4CAC-83E4-62619600C33B}" destId="{82192827-E06B-47D9-8AAE-BA86359CC5A9}" srcOrd="1" destOrd="0" parTransId="{AF750925-91DF-48BE-9E63-72F1161B6DA0}" sibTransId="{8D9E8BD5-905F-4855-AEA4-1A1529BC6118}"/>
    <dgm:cxn modelId="{1A93072F-89A6-4B7C-B2DD-0C4609B415C1}" type="presOf" srcId="{F8967405-42A7-49AF-9168-429AC3001233}" destId="{44999C29-80E2-4881-8D4F-F44BC611F0C8}" srcOrd="0" destOrd="0" presId="urn:microsoft.com/office/officeart/2005/8/layout/hProcess9"/>
    <dgm:cxn modelId="{B9267ACB-2E96-46F1-B80A-37DB3D639F97}" srcId="{0A4786CD-2FF4-4223-9DF0-2341261CAFA5}" destId="{E0DD2966-67EA-4DCB-A85F-3420FE1A0D37}" srcOrd="4" destOrd="0" parTransId="{E3913688-B8EC-4EDC-805B-D68ADDBA360D}" sibTransId="{D697F2A9-0E74-4BDB-B174-33D86176F232}"/>
    <dgm:cxn modelId="{93DA027C-C74B-4579-93C5-64FA986382E2}" type="presOf" srcId="{53A827EF-1A3C-4004-827E-1B699B12F144}" destId="{90D30821-E385-4027-9BAF-0DCA15AB85ED}" srcOrd="0" destOrd="1" presId="urn:microsoft.com/office/officeart/2005/8/layout/hProcess9"/>
    <dgm:cxn modelId="{0317A5E8-0C89-400A-9AE7-794CDCC86978}" srcId="{2AFD316C-D7E4-4222-8BFE-2D67C621BADD}" destId="{4A2EB4BA-AFC2-414B-8653-B9121B2B36D9}" srcOrd="5" destOrd="0" parTransId="{E5C40EFE-D1EC-403C-B8E3-13D8C34E9222}" sibTransId="{01DE39F8-5113-46AE-B18E-D85691D36702}"/>
    <dgm:cxn modelId="{5CE19B8F-9CF3-4232-B530-C9CCD39CED3D}" type="presOf" srcId="{DF078F56-B45F-4894-8B44-EC2F20DCC4EF}" destId="{097745E1-5E59-4A2F-8DCB-A1A9F9791C8B}" srcOrd="0" destOrd="3" presId="urn:microsoft.com/office/officeart/2005/8/layout/hProcess9"/>
    <dgm:cxn modelId="{B8EA13A2-9562-4A2E-B2F5-5CBFE244F992}" type="presOf" srcId="{CEB10135-3378-4212-BDBD-6BD90C46B6D9}" destId="{097745E1-5E59-4A2F-8DCB-A1A9F9791C8B}" srcOrd="0" destOrd="5" presId="urn:microsoft.com/office/officeart/2005/8/layout/hProcess9"/>
    <dgm:cxn modelId="{B85786C2-F7AE-403B-A725-55FFDEA85BFF}" type="presOf" srcId="{38C6DCFD-0149-4156-B457-E20DF4C4A59E}" destId="{90D30821-E385-4027-9BAF-0DCA15AB85ED}" srcOrd="0" destOrd="0" presId="urn:microsoft.com/office/officeart/2005/8/layout/hProcess9"/>
    <dgm:cxn modelId="{44444BCC-C575-4F4D-A658-19799CDE33DD}" type="presOf" srcId="{4EDAC691-2B09-4ACC-AB39-9DAEC1BF21C7}" destId="{44999C29-80E2-4881-8D4F-F44BC611F0C8}" srcOrd="0" destOrd="1" presId="urn:microsoft.com/office/officeart/2005/8/layout/hProcess9"/>
    <dgm:cxn modelId="{98F6FE42-8CF4-4895-AF71-57CF1EC567B6}" srcId="{38C6DCFD-0149-4156-B457-E20DF4C4A59E}" destId="{70199EE8-AC58-4091-BD49-038FA5D66E2B}" srcOrd="2" destOrd="0" parTransId="{E5F8A07C-D388-4BCD-B77E-EC70496E2D51}" sibTransId="{A1AA0115-F22A-4630-8FEF-2A549D1526EB}"/>
    <dgm:cxn modelId="{E96B6CEA-0755-4C75-981E-E82E284FE7F8}" type="presOf" srcId="{E0DD2966-67EA-4DCB-A85F-3420FE1A0D37}" destId="{53C4D744-8FC7-4B9B-A1FB-3F768B4EEEFB}" srcOrd="0" destOrd="5" presId="urn:microsoft.com/office/officeart/2005/8/layout/hProcess9"/>
    <dgm:cxn modelId="{2D2B5043-817D-4332-A0D5-0C7E6AC92707}" type="presOf" srcId="{1FCD1958-611D-461A-AF60-19AD16CD7A8C}" destId="{7AF3821A-AE26-477E-8425-DFC864A4389B}" srcOrd="0" destOrd="3" presId="urn:microsoft.com/office/officeart/2005/8/layout/hProcess9"/>
    <dgm:cxn modelId="{1D813F75-4991-47B7-A237-0FE9B5D1A34C}" srcId="{3514A17C-07A4-4CAC-83E4-62619600C33B}" destId="{5274C229-5C75-46AF-827C-217DB9BE28B1}" srcOrd="6" destOrd="0" parTransId="{91E5ABAB-D223-4CE1-AFBF-DB1CDBBECC37}" sibTransId="{839E3B6D-7FA1-4383-8601-6D457FE04E02}"/>
    <dgm:cxn modelId="{68418C7B-C096-45D4-9AF3-DECE0B506DA2}" type="presOf" srcId="{82192827-E06B-47D9-8AAE-BA86359CC5A9}" destId="{06174FE1-C212-4EDF-B9AC-F41CA8C67024}" srcOrd="0" destOrd="2" presId="urn:microsoft.com/office/officeart/2005/8/layout/hProcess9"/>
    <dgm:cxn modelId="{F7AB87C1-F929-4C2A-9EFA-5F3671F37CC3}" type="presOf" srcId="{4270DB43-BA3D-4377-8861-2BEC2B62AE60}" destId="{7AF3821A-AE26-477E-8425-DFC864A4389B}" srcOrd="0" destOrd="1" presId="urn:microsoft.com/office/officeart/2005/8/layout/hProcess9"/>
    <dgm:cxn modelId="{666ED824-857E-4D6B-9FFE-DDAC7AD17CFF}" type="presOf" srcId="{BE7B6B2F-CACD-4E07-BC24-2873D23D29CF}" destId="{44999C29-80E2-4881-8D4F-F44BC611F0C8}" srcOrd="0" destOrd="3" presId="urn:microsoft.com/office/officeart/2005/8/layout/hProcess9"/>
    <dgm:cxn modelId="{A7EE63FC-8AD0-4B76-9D9C-BD8621593268}" type="presOf" srcId="{70199EE8-AC58-4091-BD49-038FA5D66E2B}" destId="{90D30821-E385-4027-9BAF-0DCA15AB85ED}" srcOrd="0" destOrd="3" presId="urn:microsoft.com/office/officeart/2005/8/layout/hProcess9"/>
    <dgm:cxn modelId="{D917E6C9-B3C2-4584-BDF7-9F203F623B26}" srcId="{2AFD316C-D7E4-4222-8BFE-2D67C621BADD}" destId="{0A4786CD-2FF4-4223-9DF0-2341261CAFA5}" srcOrd="1" destOrd="0" parTransId="{D845D9C8-3BD4-46E9-8237-99A3D17E9840}" sibTransId="{5E9154AE-778F-4000-A70A-A85D944C97EA}"/>
    <dgm:cxn modelId="{7AC5F248-D5A0-4835-9223-F19A627F5DCA}" type="presOf" srcId="{E83E76A6-4E67-4BFF-B126-C1C3A99D6021}" destId="{097745E1-5E59-4A2F-8DCB-A1A9F9791C8B}" srcOrd="0" destOrd="0" presId="urn:microsoft.com/office/officeart/2005/8/layout/hProcess9"/>
    <dgm:cxn modelId="{15C77FFF-28AB-402A-BF4E-060B48F29B2A}" srcId="{0A4786CD-2FF4-4223-9DF0-2341261CAFA5}" destId="{FAC7FCF6-F7DB-4630-9DB8-A747025D2800}" srcOrd="2" destOrd="0" parTransId="{F1CD20C5-6619-491B-89CB-A1895EED3AE4}" sibTransId="{01BFCB24-7818-4D75-B20B-DACF3D670E57}"/>
    <dgm:cxn modelId="{52F1D64F-C0BB-4DAF-89E5-BAD39AC08F62}" type="presOf" srcId="{FD43D068-5FF8-4177-8A4E-DE4A5ECD7FDC}" destId="{06174FE1-C212-4EDF-B9AC-F41CA8C67024}" srcOrd="0" destOrd="4" presId="urn:microsoft.com/office/officeart/2005/8/layout/hProcess9"/>
    <dgm:cxn modelId="{06C30743-7402-4FA3-8024-9519AE2A3A30}" srcId="{3514A17C-07A4-4CAC-83E4-62619600C33B}" destId="{2C38EB0B-E927-450A-B882-888341E0BC48}" srcOrd="0" destOrd="0" parTransId="{C80B6AE1-CF38-4E2F-8708-7BF1F1CD567B}" sibTransId="{61398070-7433-4D7B-A0B0-093A22EE69A3}"/>
    <dgm:cxn modelId="{C57BD805-03D1-478E-AF86-AE4E1B5DA0B7}" type="presOf" srcId="{FAC7FCF6-F7DB-4630-9DB8-A747025D2800}" destId="{53C4D744-8FC7-4B9B-A1FB-3F768B4EEEFB}" srcOrd="0" destOrd="3" presId="urn:microsoft.com/office/officeart/2005/8/layout/hProcess9"/>
    <dgm:cxn modelId="{AB26F8A1-533F-4193-8005-8F63DF63ED53}" type="presOf" srcId="{74EDF19C-6F75-43C4-A70B-334C962EAF13}" destId="{90D30821-E385-4027-9BAF-0DCA15AB85ED}" srcOrd="0" destOrd="2" presId="urn:microsoft.com/office/officeart/2005/8/layout/hProcess9"/>
    <dgm:cxn modelId="{0385CF38-9CC1-4C7C-AA45-68BF14C6BE82}" srcId="{F8967405-42A7-49AF-9168-429AC3001233}" destId="{53386921-15C7-4AF0-95D5-FBB13932AE3C}" srcOrd="1" destOrd="0" parTransId="{A7F0341A-8305-4CE0-9679-EC0E00E8B700}" sibTransId="{696287CA-9AAE-487D-84B4-92400BC62071}"/>
    <dgm:cxn modelId="{A881D80A-3AF6-48DA-86DE-64AF7FEE6CEB}" srcId="{38C6DCFD-0149-4156-B457-E20DF4C4A59E}" destId="{74EDF19C-6F75-43C4-A70B-334C962EAF13}" srcOrd="1" destOrd="0" parTransId="{5BA8725C-2966-49E9-99F9-2B36B5D0714D}" sibTransId="{7E760238-644E-4FC3-9688-28465E5A3462}"/>
    <dgm:cxn modelId="{756F89C3-CAE8-4532-BDE7-AECC86D477DC}" srcId="{4A2EB4BA-AFC2-414B-8653-B9121B2B36D9}" destId="{DD4EC0DA-15C0-4C5F-9D9B-BE9EA2C005A9}" srcOrd="4" destOrd="0" parTransId="{6323FD4D-DC11-4FD2-997F-D9CD56F9649C}" sibTransId="{52535393-61A6-4D79-80F6-F813C722BBDF}"/>
    <dgm:cxn modelId="{7688D4C5-9284-47B8-B339-8D3F1C41B89A}" srcId="{38C6DCFD-0149-4156-B457-E20DF4C4A59E}" destId="{53A827EF-1A3C-4004-827E-1B699B12F144}" srcOrd="0" destOrd="0" parTransId="{C6B191FD-0611-4D93-81A5-0D36BD36BACF}" sibTransId="{44196224-377D-43A1-8F7F-8D55D3C5F344}"/>
    <dgm:cxn modelId="{BB520D59-B781-446F-8AF7-6E7786D20671}" type="presOf" srcId="{E7DED2AB-D2DF-4DBD-99BC-DC889AD16E77}" destId="{06174FE1-C212-4EDF-B9AC-F41CA8C67024}" srcOrd="0" destOrd="3" presId="urn:microsoft.com/office/officeart/2005/8/layout/hProcess9"/>
    <dgm:cxn modelId="{1C2DED8D-0B34-4AA3-A33D-60A5EAAAD269}" srcId="{2AFD316C-D7E4-4222-8BFE-2D67C621BADD}" destId="{E83E76A6-4E67-4BFF-B126-C1C3A99D6021}" srcOrd="2" destOrd="0" parTransId="{45932353-7290-4563-A79D-37DA27F1F344}" sibTransId="{AB62659E-7A69-4C2A-AEF2-81D2C2CF01FD}"/>
    <dgm:cxn modelId="{8AD60784-0932-4444-A4F6-E8F1C186356A}" type="presOf" srcId="{AD9CCA17-3617-4FBE-9C56-145D221B4066}" destId="{097745E1-5E59-4A2F-8DCB-A1A9F9791C8B}" srcOrd="0" destOrd="2" presId="urn:microsoft.com/office/officeart/2005/8/layout/hProcess9"/>
    <dgm:cxn modelId="{E50B9E85-EDAB-4C6A-A863-B59997517E29}" srcId="{F8967405-42A7-49AF-9168-429AC3001233}" destId="{4EDAC691-2B09-4ACC-AB39-9DAEC1BF21C7}" srcOrd="0" destOrd="0" parTransId="{09B28E0A-C5C4-4465-BD0D-E7BE5DED9A68}" sibTransId="{68916BA9-A9EB-41F0-A6CA-FAE9F4525492}"/>
    <dgm:cxn modelId="{239338D4-D49C-4D86-8D59-A6486D5FE364}" type="presOf" srcId="{DD4EC0DA-15C0-4C5F-9D9B-BE9EA2C005A9}" destId="{7AF3821A-AE26-477E-8425-DFC864A4389B}" srcOrd="0" destOrd="5" presId="urn:microsoft.com/office/officeart/2005/8/layout/hProcess9"/>
    <dgm:cxn modelId="{C1510A7B-0BC8-4686-A799-14BF3267610F}" srcId="{E83E76A6-4E67-4BFF-B126-C1C3A99D6021}" destId="{E2E3CE2E-C7BD-47E0-9340-0FCC33D894FB}" srcOrd="0" destOrd="0" parTransId="{0247F022-B418-4425-B163-D59304B93845}" sibTransId="{CED1A22F-B270-42DD-841A-875AC709C570}"/>
    <dgm:cxn modelId="{DB2CD9EB-44D0-48B5-8F97-B610F2B65ADD}" srcId="{2AFD316C-D7E4-4222-8BFE-2D67C621BADD}" destId="{38C6DCFD-0149-4156-B457-E20DF4C4A59E}" srcOrd="4" destOrd="0" parTransId="{7B905168-19F1-4ECE-AF86-69CEA6460EE5}" sibTransId="{B6DFEB0E-4401-41BE-88B9-485E0437B132}"/>
    <dgm:cxn modelId="{F137C760-F55B-4521-9669-E30A23896219}" srcId="{F8967405-42A7-49AF-9168-429AC3001233}" destId="{BE7B6B2F-CACD-4E07-BC24-2873D23D29CF}" srcOrd="2" destOrd="0" parTransId="{0D102FEE-D35F-49A0-BCCD-A48D0AF88DFF}" sibTransId="{3625AE06-510B-4B99-BAAC-E626395C0B85}"/>
    <dgm:cxn modelId="{CBE3E800-405F-4319-96C5-63EFD903A27A}" type="presOf" srcId="{DBF5DE85-2539-4455-9FC0-2C880CAE9DF0}" destId="{06174FE1-C212-4EDF-B9AC-F41CA8C67024}" srcOrd="0" destOrd="6" presId="urn:microsoft.com/office/officeart/2005/8/layout/hProcess9"/>
    <dgm:cxn modelId="{7881AEA8-0D6C-4A7E-974E-A9347FB0B629}" srcId="{2AFD316C-D7E4-4222-8BFE-2D67C621BADD}" destId="{F8967405-42A7-49AF-9168-429AC3001233}" srcOrd="0" destOrd="0" parTransId="{6F087BCF-0004-4468-BDE9-AA477F2E79CD}" sibTransId="{1923B9D1-37DA-41E8-A62D-B3D205922A4B}"/>
    <dgm:cxn modelId="{701DEE92-EB6E-4C57-A060-682A8655C73C}" srcId="{E83E76A6-4E67-4BFF-B126-C1C3A99D6021}" destId="{B25544A1-AE34-4CBC-AE1E-920920FDCABB}" srcOrd="3" destOrd="0" parTransId="{4B4E50A9-D9CE-4A1B-B8B0-E06DF0CFD9C5}" sibTransId="{8204644E-5307-4542-AC74-E06EB0CD56A9}"/>
    <dgm:cxn modelId="{DED4DD5E-3D37-4B54-B8E4-77E6987F39FC}" type="presOf" srcId="{2C38EB0B-E927-450A-B882-888341E0BC48}" destId="{06174FE1-C212-4EDF-B9AC-F41CA8C67024}" srcOrd="0" destOrd="1" presId="urn:microsoft.com/office/officeart/2005/8/layout/hProcess9"/>
    <dgm:cxn modelId="{71F790CE-B883-469F-A573-FB23B1CA09A5}" srcId="{2AFD316C-D7E4-4222-8BFE-2D67C621BADD}" destId="{3514A17C-07A4-4CAC-83E4-62619600C33B}" srcOrd="3" destOrd="0" parTransId="{DBC893DE-98EE-4D30-B3DC-A9BAE7EBB5D6}" sibTransId="{7BD9C718-CC20-4627-9C62-A260F81252C7}"/>
    <dgm:cxn modelId="{F0E7BCEE-F685-4FB2-9816-207F74F6E241}" type="presOf" srcId="{631E9E81-DDB6-430B-B837-F71C77E58D70}" destId="{06174FE1-C212-4EDF-B9AC-F41CA8C67024}" srcOrd="0" destOrd="5" presId="urn:microsoft.com/office/officeart/2005/8/layout/hProcess9"/>
    <dgm:cxn modelId="{5C39571F-B97D-49A8-9788-C853359578C4}" type="presOf" srcId="{2AFD316C-D7E4-4222-8BFE-2D67C621BADD}" destId="{BB4DD2A6-88FB-479B-ACDF-4318EECCC6F0}" srcOrd="0" destOrd="0" presId="urn:microsoft.com/office/officeart/2005/8/layout/hProcess9"/>
    <dgm:cxn modelId="{FADF750E-9C6C-4ABE-B419-CB5F17A1C152}" type="presParOf" srcId="{BB4DD2A6-88FB-479B-ACDF-4318EECCC6F0}" destId="{2DB0735B-E3F8-4458-AC8D-22CEFC6C92AF}" srcOrd="0" destOrd="0" presId="urn:microsoft.com/office/officeart/2005/8/layout/hProcess9"/>
    <dgm:cxn modelId="{AA2AC1DD-A8B4-4972-8DF1-6A742637BEA5}" type="presParOf" srcId="{BB4DD2A6-88FB-479B-ACDF-4318EECCC6F0}" destId="{E251CD6A-93A1-44CE-899B-C970F9EAE5FA}" srcOrd="1" destOrd="0" presId="urn:microsoft.com/office/officeart/2005/8/layout/hProcess9"/>
    <dgm:cxn modelId="{86466E32-761F-4B62-B80E-BBBF8D5A2CBE}" type="presParOf" srcId="{E251CD6A-93A1-44CE-899B-C970F9EAE5FA}" destId="{44999C29-80E2-4881-8D4F-F44BC611F0C8}" srcOrd="0" destOrd="0" presId="urn:microsoft.com/office/officeart/2005/8/layout/hProcess9"/>
    <dgm:cxn modelId="{4911241D-4EEA-44FF-825C-C243302C1B72}" type="presParOf" srcId="{E251CD6A-93A1-44CE-899B-C970F9EAE5FA}" destId="{170192DC-491F-40B0-85F7-34BFD0DDBC37}" srcOrd="1" destOrd="0" presId="urn:microsoft.com/office/officeart/2005/8/layout/hProcess9"/>
    <dgm:cxn modelId="{EC999026-CF43-4DBC-99E6-F9C0BEFCD36C}" type="presParOf" srcId="{E251CD6A-93A1-44CE-899B-C970F9EAE5FA}" destId="{53C4D744-8FC7-4B9B-A1FB-3F768B4EEEFB}" srcOrd="2" destOrd="0" presId="urn:microsoft.com/office/officeart/2005/8/layout/hProcess9"/>
    <dgm:cxn modelId="{1958944B-273C-422C-B5D4-4D42DF8A3923}" type="presParOf" srcId="{E251CD6A-93A1-44CE-899B-C970F9EAE5FA}" destId="{D000B2DA-4DC4-4C59-978F-448FBA496A18}" srcOrd="3" destOrd="0" presId="urn:microsoft.com/office/officeart/2005/8/layout/hProcess9"/>
    <dgm:cxn modelId="{CFDEB43A-294F-4826-9DD3-59B666C8BBB7}" type="presParOf" srcId="{E251CD6A-93A1-44CE-899B-C970F9EAE5FA}" destId="{097745E1-5E59-4A2F-8DCB-A1A9F9791C8B}" srcOrd="4" destOrd="0" presId="urn:microsoft.com/office/officeart/2005/8/layout/hProcess9"/>
    <dgm:cxn modelId="{DFB67A1E-A5E7-4338-B6C8-849804BB7A9F}" type="presParOf" srcId="{E251CD6A-93A1-44CE-899B-C970F9EAE5FA}" destId="{1E60AEF3-0BE0-464A-9082-1783E3ED4A69}" srcOrd="5" destOrd="0" presId="urn:microsoft.com/office/officeart/2005/8/layout/hProcess9"/>
    <dgm:cxn modelId="{47924793-4446-4644-80DD-DE8DD03CDE22}" type="presParOf" srcId="{E251CD6A-93A1-44CE-899B-C970F9EAE5FA}" destId="{06174FE1-C212-4EDF-B9AC-F41CA8C67024}" srcOrd="6" destOrd="0" presId="urn:microsoft.com/office/officeart/2005/8/layout/hProcess9"/>
    <dgm:cxn modelId="{354419B8-BC44-4300-9D8E-3E2D732B456D}" type="presParOf" srcId="{E251CD6A-93A1-44CE-899B-C970F9EAE5FA}" destId="{97B63034-6718-42A8-A9D1-A57AF642D983}" srcOrd="7" destOrd="0" presId="urn:microsoft.com/office/officeart/2005/8/layout/hProcess9"/>
    <dgm:cxn modelId="{D9FFBE28-37FB-489C-8D54-954BAE55C121}" type="presParOf" srcId="{E251CD6A-93A1-44CE-899B-C970F9EAE5FA}" destId="{90D30821-E385-4027-9BAF-0DCA15AB85ED}" srcOrd="8" destOrd="0" presId="urn:microsoft.com/office/officeart/2005/8/layout/hProcess9"/>
    <dgm:cxn modelId="{652198D1-F064-4FFC-A04B-6095E905729E}" type="presParOf" srcId="{E251CD6A-93A1-44CE-899B-C970F9EAE5FA}" destId="{6A176541-C63A-4F29-815D-620EECA0FFDB}" srcOrd="9" destOrd="0" presId="urn:microsoft.com/office/officeart/2005/8/layout/hProcess9"/>
    <dgm:cxn modelId="{3D5457F7-7D16-4F94-92CD-5EB6B32EFD44}" type="presParOf" srcId="{E251CD6A-93A1-44CE-899B-C970F9EAE5FA}" destId="{7AF3821A-AE26-477E-8425-DFC864A4389B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B0735B-E3F8-4458-AC8D-22CEFC6C92AF}">
      <dsp:nvSpPr>
        <dsp:cNvPr id="0" name=""/>
        <dsp:cNvSpPr/>
      </dsp:nvSpPr>
      <dsp:spPr>
        <a:xfrm>
          <a:off x="870439" y="0"/>
          <a:ext cx="7383780" cy="5245768"/>
        </a:xfrm>
        <a:prstGeom prst="rightArrow">
          <a:avLst/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4">
                <a:tint val="40000"/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4">
                <a:tint val="40000"/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4">
                <a:tint val="40000"/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4">
                <a:tint val="40000"/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4">
                <a:tint val="40000"/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44999C29-80E2-4881-8D4F-F44BC611F0C8}">
      <dsp:nvSpPr>
        <dsp:cNvPr id="0" name=""/>
        <dsp:cNvSpPr/>
      </dsp:nvSpPr>
      <dsp:spPr>
        <a:xfrm>
          <a:off x="674" y="1580382"/>
          <a:ext cx="1351704" cy="2098307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3000"/>
                <a:shade val="100000"/>
                <a:satMod val="150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05000"/>
              </a:schemeClr>
            </a:gs>
            <a:gs pos="38000">
              <a:schemeClr val="accent4">
                <a:hueOff val="0"/>
                <a:satOff val="0"/>
                <a:lumOff val="0"/>
                <a:alphaOff val="0"/>
                <a:tint val="96000"/>
                <a:shade val="59000"/>
                <a:satMod val="120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tint val="100000"/>
                <a:shade val="57000"/>
                <a:satMod val="12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tint val="100000"/>
                <a:shade val="56000"/>
                <a:satMod val="145000"/>
              </a:schemeClr>
            </a:gs>
            <a:gs pos="88000">
              <a:schemeClr val="accent4">
                <a:hueOff val="0"/>
                <a:satOff val="0"/>
                <a:lumOff val="0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/>
            <a:t>Environmental Characteristics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050" b="0" kern="1200" dirty="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b="0" kern="1200"/>
            <a:t>Provider-to-population ratio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b="0" kern="1200"/>
            <a:t>Hospital bed density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b="0" kern="1200"/>
            <a:t>HPSA designation</a:t>
          </a:r>
        </a:p>
      </dsp:txBody>
      <dsp:txXfrm>
        <a:off x="66659" y="1646367"/>
        <a:ext cx="1219734" cy="1966337"/>
      </dsp:txXfrm>
    </dsp:sp>
    <dsp:sp modelId="{53C4D744-8FC7-4B9B-A1FB-3F768B4EEEFB}">
      <dsp:nvSpPr>
        <dsp:cNvPr id="0" name=""/>
        <dsp:cNvSpPr/>
      </dsp:nvSpPr>
      <dsp:spPr>
        <a:xfrm>
          <a:off x="1488425" y="1573730"/>
          <a:ext cx="1705918" cy="2098307"/>
        </a:xfrm>
        <a:prstGeom prst="roundRect">
          <a:avLst/>
        </a:prstGeom>
        <a:gradFill rotWithShape="0">
          <a:gsLst>
            <a:gs pos="0">
              <a:schemeClr val="accent4">
                <a:hueOff val="-892954"/>
                <a:satOff val="5380"/>
                <a:lumOff val="431"/>
                <a:alphaOff val="0"/>
                <a:tint val="73000"/>
                <a:shade val="100000"/>
                <a:satMod val="150000"/>
              </a:schemeClr>
            </a:gs>
            <a:gs pos="25000">
              <a:schemeClr val="accent4">
                <a:hueOff val="-892954"/>
                <a:satOff val="5380"/>
                <a:lumOff val="431"/>
                <a:alphaOff val="0"/>
                <a:tint val="96000"/>
                <a:shade val="80000"/>
                <a:satMod val="105000"/>
              </a:schemeClr>
            </a:gs>
            <a:gs pos="38000">
              <a:schemeClr val="accent4">
                <a:hueOff val="-892954"/>
                <a:satOff val="5380"/>
                <a:lumOff val="431"/>
                <a:alphaOff val="0"/>
                <a:tint val="96000"/>
                <a:shade val="59000"/>
                <a:satMod val="120000"/>
              </a:schemeClr>
            </a:gs>
            <a:gs pos="55000">
              <a:schemeClr val="accent4">
                <a:hueOff val="-892954"/>
                <a:satOff val="5380"/>
                <a:lumOff val="431"/>
                <a:alphaOff val="0"/>
                <a:tint val="100000"/>
                <a:shade val="57000"/>
                <a:satMod val="120000"/>
              </a:schemeClr>
            </a:gs>
            <a:gs pos="80000">
              <a:schemeClr val="accent4">
                <a:hueOff val="-892954"/>
                <a:satOff val="5380"/>
                <a:lumOff val="431"/>
                <a:alphaOff val="0"/>
                <a:tint val="100000"/>
                <a:shade val="56000"/>
                <a:satMod val="145000"/>
              </a:schemeClr>
            </a:gs>
            <a:gs pos="88000">
              <a:schemeClr val="accent4">
                <a:hueOff val="-892954"/>
                <a:satOff val="5380"/>
                <a:lumOff val="431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4">
                <a:hueOff val="-892954"/>
                <a:satOff val="5380"/>
                <a:lumOff val="431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/>
            <a:t>Personal Characteristics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050" b="0" kern="120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b="0" kern="1200"/>
            <a:t>Sociodemographic characteristics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b="0" kern="1200" dirty="0"/>
            <a:t>Health insurance status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b="0" kern="1200"/>
            <a:t>Transportation availability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b="0" kern="1200"/>
            <a:t>Economic burden of health care</a:t>
          </a:r>
        </a:p>
      </dsp:txBody>
      <dsp:txXfrm>
        <a:off x="1571701" y="1657006"/>
        <a:ext cx="1539366" cy="1931755"/>
      </dsp:txXfrm>
    </dsp:sp>
    <dsp:sp modelId="{097745E1-5E59-4A2F-8DCB-A1A9F9791C8B}">
      <dsp:nvSpPr>
        <dsp:cNvPr id="0" name=""/>
        <dsp:cNvSpPr/>
      </dsp:nvSpPr>
      <dsp:spPr>
        <a:xfrm>
          <a:off x="3329014" y="1573730"/>
          <a:ext cx="1253368" cy="2098307"/>
        </a:xfrm>
        <a:prstGeom prst="roundRect">
          <a:avLst/>
        </a:prstGeom>
        <a:gradFill rotWithShape="0">
          <a:gsLst>
            <a:gs pos="0">
              <a:schemeClr val="accent4">
                <a:hueOff val="-1785908"/>
                <a:satOff val="10760"/>
                <a:lumOff val="862"/>
                <a:alphaOff val="0"/>
                <a:tint val="73000"/>
                <a:shade val="100000"/>
                <a:satMod val="150000"/>
              </a:schemeClr>
            </a:gs>
            <a:gs pos="25000">
              <a:schemeClr val="accent4">
                <a:hueOff val="-1785908"/>
                <a:satOff val="10760"/>
                <a:lumOff val="862"/>
                <a:alphaOff val="0"/>
                <a:tint val="96000"/>
                <a:shade val="80000"/>
                <a:satMod val="105000"/>
              </a:schemeClr>
            </a:gs>
            <a:gs pos="38000">
              <a:schemeClr val="accent4">
                <a:hueOff val="-1785908"/>
                <a:satOff val="10760"/>
                <a:lumOff val="862"/>
                <a:alphaOff val="0"/>
                <a:tint val="96000"/>
                <a:shade val="59000"/>
                <a:satMod val="120000"/>
              </a:schemeClr>
            </a:gs>
            <a:gs pos="55000">
              <a:schemeClr val="accent4">
                <a:hueOff val="-1785908"/>
                <a:satOff val="10760"/>
                <a:lumOff val="862"/>
                <a:alphaOff val="0"/>
                <a:tint val="100000"/>
                <a:shade val="57000"/>
                <a:satMod val="120000"/>
              </a:schemeClr>
            </a:gs>
            <a:gs pos="80000">
              <a:schemeClr val="accent4">
                <a:hueOff val="-1785908"/>
                <a:satOff val="10760"/>
                <a:lumOff val="862"/>
                <a:alphaOff val="0"/>
                <a:tint val="100000"/>
                <a:shade val="56000"/>
                <a:satMod val="145000"/>
              </a:schemeClr>
            </a:gs>
            <a:gs pos="88000">
              <a:schemeClr val="accent4">
                <a:hueOff val="-1785908"/>
                <a:satOff val="10760"/>
                <a:lumOff val="862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4">
                <a:hueOff val="-1785908"/>
                <a:satOff val="10760"/>
                <a:lumOff val="862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/>
            <a:t>Health Behaviors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050" b="0" kern="120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b="0" kern="1200"/>
            <a:t>Tobacco use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b="0" kern="1200"/>
            <a:t>Alcohol use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b="0" kern="1200"/>
            <a:t>Soda consumption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b="0" kern="1200"/>
            <a:t>BMI</a:t>
          </a:r>
        </a:p>
      </dsp:txBody>
      <dsp:txXfrm>
        <a:off x="3390198" y="1634914"/>
        <a:ext cx="1131000" cy="1975939"/>
      </dsp:txXfrm>
    </dsp:sp>
    <dsp:sp modelId="{06174FE1-C212-4EDF-B9AC-F41CA8C67024}">
      <dsp:nvSpPr>
        <dsp:cNvPr id="0" name=""/>
        <dsp:cNvSpPr/>
      </dsp:nvSpPr>
      <dsp:spPr>
        <a:xfrm>
          <a:off x="4717053" y="1573730"/>
          <a:ext cx="1358274" cy="2098307"/>
        </a:xfrm>
        <a:prstGeom prst="roundRect">
          <a:avLst/>
        </a:prstGeom>
        <a:gradFill rotWithShape="0">
          <a:gsLst>
            <a:gs pos="0">
              <a:schemeClr val="accent4">
                <a:hueOff val="-2678862"/>
                <a:satOff val="16139"/>
                <a:lumOff val="1294"/>
                <a:alphaOff val="0"/>
                <a:tint val="73000"/>
                <a:shade val="100000"/>
                <a:satMod val="150000"/>
              </a:schemeClr>
            </a:gs>
            <a:gs pos="25000">
              <a:schemeClr val="accent4">
                <a:hueOff val="-2678862"/>
                <a:satOff val="16139"/>
                <a:lumOff val="1294"/>
                <a:alphaOff val="0"/>
                <a:tint val="96000"/>
                <a:shade val="80000"/>
                <a:satMod val="105000"/>
              </a:schemeClr>
            </a:gs>
            <a:gs pos="38000">
              <a:schemeClr val="accent4">
                <a:hueOff val="-2678862"/>
                <a:satOff val="16139"/>
                <a:lumOff val="1294"/>
                <a:alphaOff val="0"/>
                <a:tint val="96000"/>
                <a:shade val="59000"/>
                <a:satMod val="120000"/>
              </a:schemeClr>
            </a:gs>
            <a:gs pos="55000">
              <a:schemeClr val="accent4">
                <a:hueOff val="-2678862"/>
                <a:satOff val="16139"/>
                <a:lumOff val="1294"/>
                <a:alphaOff val="0"/>
                <a:tint val="100000"/>
                <a:shade val="57000"/>
                <a:satMod val="120000"/>
              </a:schemeClr>
            </a:gs>
            <a:gs pos="80000">
              <a:schemeClr val="accent4">
                <a:hueOff val="-2678862"/>
                <a:satOff val="16139"/>
                <a:lumOff val="1294"/>
                <a:alphaOff val="0"/>
                <a:tint val="100000"/>
                <a:shade val="56000"/>
                <a:satMod val="145000"/>
              </a:schemeClr>
            </a:gs>
            <a:gs pos="88000">
              <a:schemeClr val="accent4">
                <a:hueOff val="-2678862"/>
                <a:satOff val="16139"/>
                <a:lumOff val="1294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4">
                <a:hueOff val="-2678862"/>
                <a:satOff val="16139"/>
                <a:lumOff val="1294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/>
            <a:t>Interaction with Health Care Delivery System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050" b="0" kern="120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b="0" kern="1200"/>
            <a:t>Safe care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b="0" kern="1200"/>
            <a:t>Effective care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b="0" kern="1200"/>
            <a:t>Equitable care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b="0" kern="1200"/>
            <a:t>Patient-centered care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b="0" kern="1200"/>
            <a:t>Efficient care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b="0" kern="1200"/>
            <a:t>Timely care</a:t>
          </a:r>
        </a:p>
      </dsp:txBody>
      <dsp:txXfrm>
        <a:off x="4783358" y="1640035"/>
        <a:ext cx="1225664" cy="1965697"/>
      </dsp:txXfrm>
    </dsp:sp>
    <dsp:sp modelId="{90D30821-E385-4027-9BAF-0DCA15AB85ED}">
      <dsp:nvSpPr>
        <dsp:cNvPr id="0" name=""/>
        <dsp:cNvSpPr/>
      </dsp:nvSpPr>
      <dsp:spPr>
        <a:xfrm>
          <a:off x="6209998" y="1573730"/>
          <a:ext cx="1127962" cy="2098307"/>
        </a:xfrm>
        <a:prstGeom prst="roundRect">
          <a:avLst/>
        </a:prstGeom>
        <a:gradFill rotWithShape="0">
          <a:gsLst>
            <a:gs pos="0">
              <a:schemeClr val="accent4">
                <a:hueOff val="-3571816"/>
                <a:satOff val="21519"/>
                <a:lumOff val="1725"/>
                <a:alphaOff val="0"/>
                <a:tint val="73000"/>
                <a:shade val="100000"/>
                <a:satMod val="150000"/>
              </a:schemeClr>
            </a:gs>
            <a:gs pos="25000">
              <a:schemeClr val="accent4">
                <a:hueOff val="-3571816"/>
                <a:satOff val="21519"/>
                <a:lumOff val="1725"/>
                <a:alphaOff val="0"/>
                <a:tint val="96000"/>
                <a:shade val="80000"/>
                <a:satMod val="105000"/>
              </a:schemeClr>
            </a:gs>
            <a:gs pos="38000">
              <a:schemeClr val="accent4">
                <a:hueOff val="-3571816"/>
                <a:satOff val="21519"/>
                <a:lumOff val="1725"/>
                <a:alphaOff val="0"/>
                <a:tint val="96000"/>
                <a:shade val="59000"/>
                <a:satMod val="120000"/>
              </a:schemeClr>
            </a:gs>
            <a:gs pos="55000">
              <a:schemeClr val="accent4">
                <a:hueOff val="-3571816"/>
                <a:satOff val="21519"/>
                <a:lumOff val="1725"/>
                <a:alphaOff val="0"/>
                <a:tint val="100000"/>
                <a:shade val="57000"/>
                <a:satMod val="120000"/>
              </a:schemeClr>
            </a:gs>
            <a:gs pos="80000">
              <a:schemeClr val="accent4">
                <a:hueOff val="-3571816"/>
                <a:satOff val="21519"/>
                <a:lumOff val="1725"/>
                <a:alphaOff val="0"/>
                <a:tint val="100000"/>
                <a:shade val="56000"/>
                <a:satMod val="145000"/>
              </a:schemeClr>
            </a:gs>
            <a:gs pos="88000">
              <a:schemeClr val="accent4">
                <a:hueOff val="-3571816"/>
                <a:satOff val="21519"/>
                <a:lumOff val="1725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4">
                <a:hueOff val="-3571816"/>
                <a:satOff val="21519"/>
                <a:lumOff val="1725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/>
            <a:t>Intermediate Outcomes:  Health Care Utilization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050" b="0" kern="120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b="0" kern="1200"/>
            <a:t>Realized need (health care utilization)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b="0" kern="1200"/>
            <a:t>Unrealized need (foregone care)</a:t>
          </a:r>
        </a:p>
      </dsp:txBody>
      <dsp:txXfrm>
        <a:off x="6265061" y="1628793"/>
        <a:ext cx="1017836" cy="1988181"/>
      </dsp:txXfrm>
    </dsp:sp>
    <dsp:sp modelId="{7AF3821A-AE26-477E-8425-DFC864A4389B}">
      <dsp:nvSpPr>
        <dsp:cNvPr id="0" name=""/>
        <dsp:cNvSpPr/>
      </dsp:nvSpPr>
      <dsp:spPr>
        <a:xfrm>
          <a:off x="7472632" y="1488213"/>
          <a:ext cx="1212118" cy="2269340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tint val="73000"/>
                <a:shade val="100000"/>
                <a:satMod val="150000"/>
              </a:schemeClr>
            </a:gs>
            <a:gs pos="25000">
              <a:schemeClr val="accent4">
                <a:hueOff val="-4464770"/>
                <a:satOff val="26899"/>
                <a:lumOff val="2156"/>
                <a:alphaOff val="0"/>
                <a:tint val="96000"/>
                <a:shade val="80000"/>
                <a:satMod val="105000"/>
              </a:schemeClr>
            </a:gs>
            <a:gs pos="38000">
              <a:schemeClr val="accent4">
                <a:hueOff val="-4464770"/>
                <a:satOff val="26899"/>
                <a:lumOff val="2156"/>
                <a:alphaOff val="0"/>
                <a:tint val="96000"/>
                <a:shade val="59000"/>
                <a:satMod val="120000"/>
              </a:schemeClr>
            </a:gs>
            <a:gs pos="55000">
              <a:schemeClr val="accent4">
                <a:hueOff val="-4464770"/>
                <a:satOff val="26899"/>
                <a:lumOff val="2156"/>
                <a:alphaOff val="0"/>
                <a:tint val="100000"/>
                <a:shade val="57000"/>
                <a:satMod val="12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tint val="100000"/>
                <a:shade val="56000"/>
                <a:satMod val="145000"/>
              </a:schemeClr>
            </a:gs>
            <a:gs pos="88000">
              <a:schemeClr val="accent4">
                <a:hueOff val="-4464770"/>
                <a:satOff val="26899"/>
                <a:lumOff val="2156"/>
                <a:alphaOff val="0"/>
                <a:tint val="100000"/>
                <a:shade val="63000"/>
                <a:satMod val="16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99000"/>
                <a:shade val="100000"/>
                <a:satMod val="15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/>
            <a:t>Proximate Outcomes:  Individual Health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050" b="0" kern="1200"/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b="0" kern="1200"/>
            <a:t>Self-reported health status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b="0" kern="1200"/>
            <a:t>Physically health days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b="0" kern="1200"/>
            <a:t>Mentally healthy days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50" b="0" kern="1200"/>
            <a:t>Psychological distress</a:t>
          </a:r>
        </a:p>
      </dsp:txBody>
      <dsp:txXfrm>
        <a:off x="7531803" y="1547384"/>
        <a:ext cx="1093776" cy="21509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0.71429</cdr:x>
      <cdr:y>0.01563</cdr:y>
    </cdr:from>
    <cdr:to>
      <cdr:x>0.80357</cdr:x>
      <cdr:y>0.17188</cdr:y>
    </cdr:to>
    <cdr:sp macro="" textlink="">
      <cdr:nvSpPr>
        <cdr:cNvPr id="2" name="Oval 1"/>
        <cdr:cNvSpPr/>
      </cdr:nvSpPr>
      <cdr:spPr>
        <a:xfrm xmlns:a="http://schemas.openxmlformats.org/drawingml/2006/main">
          <a:off x="6096000" y="76200"/>
          <a:ext cx="762000" cy="76200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38100"/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0.71053</cdr:x>
      <cdr:y>0</cdr:y>
    </cdr:from>
    <cdr:to>
      <cdr:x>0.79825</cdr:x>
      <cdr:y>0.15873</cdr:y>
    </cdr:to>
    <cdr:sp macro="" textlink="">
      <cdr:nvSpPr>
        <cdr:cNvPr id="2" name="Oval 1"/>
        <cdr:cNvSpPr/>
      </cdr:nvSpPr>
      <cdr:spPr>
        <a:xfrm xmlns:a="http://schemas.openxmlformats.org/drawingml/2006/main">
          <a:off x="6172200" y="0"/>
          <a:ext cx="762000" cy="76200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38100"/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  <cdr:relSizeAnchor xmlns:cdr="http://schemas.openxmlformats.org/drawingml/2006/chartDrawing">
    <cdr:from>
      <cdr:x>0.79825</cdr:x>
      <cdr:y>0.42857</cdr:y>
    </cdr:from>
    <cdr:to>
      <cdr:x>0.88596</cdr:x>
      <cdr:y>0.5873</cdr:y>
    </cdr:to>
    <cdr:sp macro="" textlink="">
      <cdr:nvSpPr>
        <cdr:cNvPr id="3" name="Oval 2"/>
        <cdr:cNvSpPr/>
      </cdr:nvSpPr>
      <cdr:spPr>
        <a:xfrm xmlns:a="http://schemas.openxmlformats.org/drawingml/2006/main">
          <a:off x="6934200" y="2057400"/>
          <a:ext cx="762000" cy="76200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38100"/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0966-3518-4D83-9993-B30D34CB82DB}" type="datetimeFigureOut">
              <a:rPr lang="en-US" smtClean="0"/>
              <a:t>7/26/2011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885ED5E-31FB-494D-BF18-5E152F59C7F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0966-3518-4D83-9993-B30D34CB82DB}" type="datetimeFigureOut">
              <a:rPr lang="en-US" smtClean="0"/>
              <a:t>7/26/2011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5ED5E-31FB-494D-BF18-5E152F59C7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0966-3518-4D83-9993-B30D34CB82DB}" type="datetimeFigureOut">
              <a:rPr lang="en-US" smtClean="0"/>
              <a:t>7/26/2011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5ED5E-31FB-494D-BF18-5E152F59C7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0966-3518-4D83-9993-B30D34CB82DB}" type="datetimeFigureOut">
              <a:rPr lang="en-US" smtClean="0"/>
              <a:t>7/26/2011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5ED5E-31FB-494D-BF18-5E152F59C7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0966-3518-4D83-9993-B30D34CB82DB}" type="datetimeFigureOut">
              <a:rPr lang="en-US" smtClean="0"/>
              <a:t>7/26/2011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5ED5E-31FB-494D-BF18-5E152F59C7F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0966-3518-4D83-9993-B30D34CB82DB}" type="datetimeFigureOut">
              <a:rPr lang="en-US" smtClean="0"/>
              <a:t>7/26/2011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5ED5E-31FB-494D-BF18-5E152F59C7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0966-3518-4D83-9993-B30D34CB82DB}" type="datetimeFigureOut">
              <a:rPr lang="en-US" smtClean="0"/>
              <a:t>7/26/2011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5ED5E-31FB-494D-BF18-5E152F59C7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0966-3518-4D83-9993-B30D34CB82DB}" type="datetimeFigureOut">
              <a:rPr lang="en-US" smtClean="0"/>
              <a:t>7/26/2011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5ED5E-31FB-494D-BF18-5E152F59C7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0966-3518-4D83-9993-B30D34CB82DB}" type="datetimeFigureOut">
              <a:rPr lang="en-US" smtClean="0"/>
              <a:t>7/26/2011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5ED5E-31FB-494D-BF18-5E152F59C7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0966-3518-4D83-9993-B30D34CB82DB}" type="datetimeFigureOut">
              <a:rPr lang="en-US" smtClean="0"/>
              <a:t>7/26/2011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5ED5E-31FB-494D-BF18-5E152F59C7F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0966-3518-4D83-9993-B30D34CB82DB}" type="datetimeFigureOut">
              <a:rPr lang="en-US" smtClean="0"/>
              <a:t>7/26/2011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5ED5E-31FB-494D-BF18-5E152F59C7F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FB0966-3518-4D83-9993-B30D34CB82DB}" type="datetimeFigureOut">
              <a:rPr lang="en-US" smtClean="0"/>
              <a:t>7/26/2011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885ED5E-31FB-494D-BF18-5E152F59C7F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Sharon K. Hull, MD, MPH</a:t>
            </a:r>
          </a:p>
          <a:p>
            <a:r>
              <a:rPr lang="en-US" dirty="0" smtClean="0"/>
              <a:t>Northeast Ohio Medical University (NEOMED)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Effective Access to Health Care for Adults in Ohio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381000" y="990600"/>
            <a:ext cx="792480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latin typeface="+mj-lt"/>
              </a:rPr>
              <a:t>OHIO EMPLOYER AND OHIO FAMILY HEALTH RESEARCH CONFERENCE</a:t>
            </a:r>
          </a:p>
          <a:p>
            <a:pPr algn="ctr"/>
            <a:endParaRPr lang="en-US" sz="1600" b="1" dirty="0" smtClean="0">
              <a:latin typeface="+mj-lt"/>
            </a:endParaRPr>
          </a:p>
          <a:p>
            <a:pPr algn="ctr"/>
            <a:r>
              <a:rPr lang="en-US" sz="1600" b="1" dirty="0" smtClean="0">
                <a:latin typeface="+mj-lt"/>
              </a:rPr>
              <a:t>JULY 29, 2011</a:t>
            </a:r>
            <a:r>
              <a:rPr lang="en-US" sz="1600" b="1" dirty="0"/>
              <a:t> </a:t>
            </a:r>
            <a:r>
              <a:rPr lang="en-US" sz="2800" dirty="0"/>
              <a:t> </a:t>
            </a:r>
            <a:endParaRPr lang="en-US" sz="2800" dirty="0"/>
          </a:p>
        </p:txBody>
      </p:sp>
      <p:pic>
        <p:nvPicPr>
          <p:cNvPr id="1026" name="Picture 1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6056308"/>
            <a:ext cx="1219200" cy="54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032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Datasets used for this study</a:t>
            </a:r>
          </a:p>
          <a:p>
            <a:pPr lvl="1"/>
            <a:r>
              <a:rPr lang="en-US" dirty="0" smtClean="0"/>
              <a:t>2008 OFHS</a:t>
            </a:r>
          </a:p>
          <a:p>
            <a:pPr lvl="1"/>
            <a:r>
              <a:rPr lang="en-US" dirty="0" smtClean="0"/>
              <a:t>2010 OFHS</a:t>
            </a:r>
          </a:p>
          <a:p>
            <a:pPr lvl="1"/>
            <a:r>
              <a:rPr lang="en-US" dirty="0" smtClean="0"/>
              <a:t>2009 Area Resource File (HRSA)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Identified ten outcome variables to model</a:t>
            </a:r>
          </a:p>
          <a:p>
            <a:pPr lvl="1"/>
            <a:r>
              <a:rPr lang="en-US" dirty="0" smtClean="0"/>
              <a:t>Health care utilization as intermediate outcomes</a:t>
            </a:r>
          </a:p>
          <a:p>
            <a:pPr lvl="2"/>
            <a:r>
              <a:rPr lang="en-US" dirty="0" smtClean="0"/>
              <a:t>Realized need – medical and dental care utilization within past 12 months</a:t>
            </a:r>
          </a:p>
          <a:p>
            <a:pPr lvl="2"/>
            <a:r>
              <a:rPr lang="en-US" dirty="0" smtClean="0"/>
              <a:t>Unrealized need – foregone medical, dental or prescription care within past 12 months</a:t>
            </a:r>
          </a:p>
          <a:p>
            <a:pPr lvl="1"/>
            <a:r>
              <a:rPr lang="en-US" dirty="0" smtClean="0"/>
              <a:t>Health outcomes as proximate outcomes</a:t>
            </a:r>
          </a:p>
          <a:p>
            <a:endParaRPr lang="en-US" dirty="0"/>
          </a:p>
          <a:p>
            <a:r>
              <a:rPr lang="en-US" dirty="0" smtClean="0"/>
              <a:t>Defined independent variables into </a:t>
            </a:r>
            <a:endParaRPr lang="en-US" dirty="0"/>
          </a:p>
          <a:p>
            <a:pPr lvl="1"/>
            <a:r>
              <a:rPr lang="en-US" dirty="0" smtClean="0"/>
              <a:t>Environmental characteristics</a:t>
            </a:r>
          </a:p>
          <a:p>
            <a:pPr lvl="1"/>
            <a:r>
              <a:rPr lang="en-US" dirty="0" smtClean="0"/>
              <a:t>Population characteristics</a:t>
            </a:r>
          </a:p>
          <a:p>
            <a:endParaRPr lang="en-US" dirty="0"/>
          </a:p>
          <a:p>
            <a:r>
              <a:rPr lang="en-US" dirty="0" smtClean="0"/>
              <a:t>Used SAS v. 9.1.3  and STATA v. 11.0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65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60672" cy="103942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Dependent Variables Analyzed – Intermediate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Medical care utilization (ED or office visit within past 12 months)</a:t>
            </a:r>
          </a:p>
          <a:p>
            <a:endParaRPr lang="en-US" dirty="0" smtClean="0"/>
          </a:p>
          <a:p>
            <a:r>
              <a:rPr lang="en-US" dirty="0" smtClean="0"/>
              <a:t>Foregone medical care within past 12 months</a:t>
            </a:r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Dental care utilization (dental visit within past 12 months)</a:t>
            </a:r>
          </a:p>
          <a:p>
            <a:endParaRPr lang="en-US" dirty="0" smtClean="0"/>
          </a:p>
          <a:p>
            <a:r>
              <a:rPr lang="en-US" dirty="0" smtClean="0"/>
              <a:t>Foregone dental care within past 12 months</a:t>
            </a:r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Foregone prescriptions within past 12 months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68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Dependent Variables Analyzed – </a:t>
            </a:r>
            <a:r>
              <a:rPr lang="en-US" dirty="0" smtClean="0"/>
              <a:t>Proximate </a:t>
            </a:r>
            <a:r>
              <a:rPr lang="en-US" dirty="0"/>
              <a:t>Outcomes</a:t>
            </a:r>
          </a:p>
        </p:txBody>
      </p:sp>
      <p:sp>
        <p:nvSpPr>
          <p:cNvPr id="3" name="Rectangle 2"/>
          <p:cNvSpPr/>
          <p:nvPr/>
        </p:nvSpPr>
        <p:spPr>
          <a:xfrm>
            <a:off x="381000" y="1752600"/>
            <a:ext cx="8458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Self-reported health </a:t>
            </a:r>
            <a:r>
              <a:rPr lang="en-US" sz="2400" dirty="0" smtClean="0"/>
              <a:t>status </a:t>
            </a:r>
            <a:r>
              <a:rPr lang="en-US" sz="2400" dirty="0" smtClean="0"/>
              <a:t>– Good/very good/excellent vs. fair/poor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4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Physically healthy </a:t>
            </a:r>
            <a:r>
              <a:rPr lang="en-US" sz="2400" dirty="0" smtClean="0"/>
              <a:t>days </a:t>
            </a:r>
            <a:r>
              <a:rPr lang="en-US" sz="2400" dirty="0" smtClean="0"/>
              <a:t>- &lt;&gt;14 days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4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Mentally healthy </a:t>
            </a:r>
            <a:r>
              <a:rPr lang="en-US" sz="2400" dirty="0" smtClean="0"/>
              <a:t>days </a:t>
            </a:r>
            <a:r>
              <a:rPr lang="en-US" sz="2400" dirty="0" smtClean="0"/>
              <a:t>– two cutoff points, &lt;&gt; 14 days (CDC) and &lt;&gt;20 days (ODMH)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4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/>
              <a:t>Psychological distress (K6 score</a:t>
            </a:r>
            <a:r>
              <a:rPr lang="en-US" sz="2400" dirty="0" smtClean="0"/>
              <a:t>) </a:t>
            </a:r>
            <a:r>
              <a:rPr lang="en-US" sz="2400" dirty="0" smtClean="0"/>
              <a:t>- &lt;&gt; 13 reflecting severe distress</a:t>
            </a:r>
          </a:p>
        </p:txBody>
      </p:sp>
    </p:spTree>
    <p:extLst>
      <p:ext uri="{BB962C8B-B14F-4D97-AF65-F5344CB8AC3E}">
        <p14:creationId xmlns:p14="http://schemas.microsoft.com/office/powerpoint/2010/main" val="3299473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Independent Variables -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Provider to population ratios</a:t>
            </a:r>
          </a:p>
          <a:p>
            <a:pPr lvl="1"/>
            <a:r>
              <a:rPr lang="en-US" dirty="0" smtClean="0"/>
              <a:t>Primary care</a:t>
            </a:r>
          </a:p>
          <a:p>
            <a:pPr lvl="1"/>
            <a:r>
              <a:rPr lang="en-US" dirty="0" smtClean="0"/>
              <a:t>Dentists</a:t>
            </a:r>
          </a:p>
          <a:p>
            <a:pPr lvl="1"/>
            <a:r>
              <a:rPr lang="en-US" dirty="0" smtClean="0"/>
              <a:t>Dental allied health</a:t>
            </a:r>
          </a:p>
          <a:p>
            <a:pPr lvl="1"/>
            <a:r>
              <a:rPr lang="en-US" dirty="0" smtClean="0"/>
              <a:t>Mental health</a:t>
            </a:r>
          </a:p>
          <a:p>
            <a:pPr lvl="1"/>
            <a:r>
              <a:rPr lang="en-US" dirty="0" smtClean="0"/>
              <a:t>Pharmacy</a:t>
            </a:r>
          </a:p>
          <a:p>
            <a:r>
              <a:rPr lang="en-US" dirty="0" smtClean="0"/>
              <a:t>Number of hospital beds</a:t>
            </a:r>
          </a:p>
          <a:p>
            <a:r>
              <a:rPr lang="en-US" dirty="0" smtClean="0"/>
              <a:t>Health Professional Shortage Area (HPSA) designation</a:t>
            </a:r>
          </a:p>
          <a:p>
            <a:pPr lvl="1"/>
            <a:r>
              <a:rPr lang="en-US" dirty="0" smtClean="0"/>
              <a:t>Primary medical care</a:t>
            </a:r>
          </a:p>
          <a:p>
            <a:pPr lvl="1"/>
            <a:r>
              <a:rPr lang="en-US" dirty="0" smtClean="0"/>
              <a:t>Dentists</a:t>
            </a:r>
          </a:p>
          <a:p>
            <a:pPr lvl="1"/>
            <a:r>
              <a:rPr lang="en-US" dirty="0" smtClean="0"/>
              <a:t>Mental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89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Independent </a:t>
            </a:r>
            <a:r>
              <a:rPr lang="en-US" dirty="0" smtClean="0"/>
              <a:t>variables – </a:t>
            </a:r>
            <a:br>
              <a:rPr lang="en-US" dirty="0" smtClean="0"/>
            </a:br>
            <a:r>
              <a:rPr lang="en-US" dirty="0" smtClean="0"/>
              <a:t>Population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 usual source of care</a:t>
            </a:r>
          </a:p>
          <a:p>
            <a:r>
              <a:rPr lang="en-US" dirty="0" smtClean="0"/>
              <a:t>Health insurance coverage</a:t>
            </a:r>
          </a:p>
          <a:p>
            <a:r>
              <a:rPr lang="en-US" dirty="0" smtClean="0"/>
              <a:t>Availability of transportation</a:t>
            </a:r>
          </a:p>
          <a:p>
            <a:r>
              <a:rPr lang="en-US" dirty="0" smtClean="0"/>
              <a:t>Sociodemographic characteristics</a:t>
            </a:r>
          </a:p>
          <a:p>
            <a:r>
              <a:rPr lang="en-US" dirty="0" smtClean="0"/>
              <a:t>Economic burden of health care</a:t>
            </a:r>
          </a:p>
          <a:p>
            <a:r>
              <a:rPr lang="en-US" dirty="0" smtClean="0"/>
              <a:t>Health Behaviors</a:t>
            </a:r>
          </a:p>
          <a:p>
            <a:pPr lvl="1"/>
            <a:r>
              <a:rPr lang="en-US" dirty="0" smtClean="0"/>
              <a:t>Tobacco use</a:t>
            </a:r>
          </a:p>
          <a:p>
            <a:pPr lvl="1"/>
            <a:r>
              <a:rPr lang="en-US" dirty="0" smtClean="0"/>
              <a:t>Alcohol use</a:t>
            </a:r>
          </a:p>
          <a:p>
            <a:pPr lvl="1"/>
            <a:r>
              <a:rPr lang="en-US" dirty="0" smtClean="0"/>
              <a:t>Soda consumption</a:t>
            </a:r>
          </a:p>
          <a:p>
            <a:pPr lvl="1"/>
            <a:r>
              <a:rPr lang="en-US" dirty="0" smtClean="0"/>
              <a:t>Body mass index (BMI)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08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Analytic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Univariate (descriptive) analysis of all variables</a:t>
            </a:r>
          </a:p>
          <a:p>
            <a:r>
              <a:rPr lang="en-US" dirty="0" smtClean="0"/>
              <a:t>Bivariate analysis of relationship between each dependent variable and each independent variable</a:t>
            </a:r>
          </a:p>
          <a:p>
            <a:pPr lvl="1"/>
            <a:r>
              <a:rPr lang="en-US" dirty="0" smtClean="0"/>
              <a:t>Those that were significant were included in models</a:t>
            </a:r>
          </a:p>
          <a:p>
            <a:pPr lvl="1"/>
            <a:r>
              <a:rPr lang="en-US" dirty="0" smtClean="0"/>
              <a:t>Those that were insignificant were discussed by the team and kept if</a:t>
            </a:r>
          </a:p>
          <a:p>
            <a:pPr lvl="3"/>
            <a:r>
              <a:rPr lang="en-US" dirty="0" smtClean="0"/>
              <a:t>Strong theoretical reason for including it</a:t>
            </a:r>
          </a:p>
          <a:p>
            <a:pPr lvl="3"/>
            <a:r>
              <a:rPr lang="en-US" dirty="0" smtClean="0"/>
              <a:t>The variable was a key demographic variable that the team felt should be accounted for</a:t>
            </a:r>
          </a:p>
          <a:p>
            <a:pPr lvl="1"/>
            <a:r>
              <a:rPr lang="en-US" dirty="0" smtClean="0"/>
              <a:t>Multivariate </a:t>
            </a:r>
            <a:r>
              <a:rPr lang="en-US" dirty="0" err="1" smtClean="0"/>
              <a:t>logisitic</a:t>
            </a:r>
            <a:r>
              <a:rPr lang="en-US" dirty="0" smtClean="0"/>
              <a:t> regression models for each dependent variable</a:t>
            </a:r>
          </a:p>
          <a:p>
            <a:pPr lvl="1"/>
            <a:r>
              <a:rPr lang="en-US" dirty="0" smtClean="0"/>
              <a:t>Odds ratios converted to relative risks (high prevalence variables) using Zhang and Yu methodology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4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Findings:  Specific aim #1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Current state of access to health care in </a:t>
            </a:r>
            <a:r>
              <a:rPr lang="en-US" dirty="0" err="1" smtClean="0"/>
              <a:t>ohio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67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60672" cy="103942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Medical care utilization </a:t>
            </a:r>
            <a:br>
              <a:rPr lang="en-US" dirty="0" smtClean="0"/>
            </a:br>
            <a:r>
              <a:rPr lang="en-US" sz="2700" dirty="0" smtClean="0"/>
              <a:t>(No medical or ED visit within past 12 months)</a:t>
            </a:r>
            <a:endParaRPr lang="en-US" sz="27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Those without a usual source of care were less likely to have used the medical care system than those with a usual source of care </a:t>
            </a:r>
            <a:r>
              <a:rPr lang="en-US" sz="2200" b="1" i="1" dirty="0" smtClean="0"/>
              <a:t>RR 3.52, CI95 2.65, 4.61</a:t>
            </a:r>
          </a:p>
          <a:p>
            <a:endParaRPr lang="en-US" sz="2200" b="1" i="1" dirty="0" smtClean="0"/>
          </a:p>
          <a:p>
            <a:r>
              <a:rPr lang="en-US" sz="2200" dirty="0"/>
              <a:t>Women were more likely to have used the medical care system than men</a:t>
            </a:r>
            <a:r>
              <a:rPr lang="en-US" sz="2200" dirty="0" smtClean="0"/>
              <a:t>.  </a:t>
            </a:r>
            <a:r>
              <a:rPr lang="en-US" sz="2200" b="1" i="1" dirty="0" smtClean="0"/>
              <a:t>RR </a:t>
            </a:r>
            <a:r>
              <a:rPr lang="en-US" sz="2200" b="1" i="1" dirty="0"/>
              <a:t>0.44, CI95 0.34, </a:t>
            </a:r>
            <a:r>
              <a:rPr lang="en-US" sz="2200" b="1" i="1" dirty="0" smtClean="0"/>
              <a:t>0.58</a:t>
            </a:r>
          </a:p>
          <a:p>
            <a:endParaRPr lang="en-US" sz="2200" b="1" i="1" dirty="0"/>
          </a:p>
          <a:p>
            <a:r>
              <a:rPr lang="en-US" sz="2200" dirty="0"/>
              <a:t>Past smokers were more likely to have used the medical care system than never-smokers.  </a:t>
            </a:r>
            <a:r>
              <a:rPr lang="en-US" sz="2200" b="1" i="1" dirty="0" smtClean="0"/>
              <a:t>RR 0.67, CI95 0.48, </a:t>
            </a:r>
            <a:r>
              <a:rPr lang="en-US" sz="2200" b="1" i="1" dirty="0" smtClean="0"/>
              <a:t>0.94</a:t>
            </a:r>
            <a:endParaRPr lang="en-US" sz="2200" b="1" i="1" dirty="0"/>
          </a:p>
          <a:p>
            <a:endParaRPr lang="en-US" dirty="0"/>
          </a:p>
          <a:p>
            <a:endParaRPr lang="en-US" sz="20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332355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Foregone medical care</a:t>
            </a:r>
            <a:br>
              <a:rPr lang="en-US" dirty="0" smtClean="0"/>
            </a:br>
            <a:r>
              <a:rPr lang="en-US" sz="1800" dirty="0" smtClean="0"/>
              <a:t>(unmet need for medical care within past 12 months)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/>
              <a:t>Those without insurance were more likely to have foregone medical care than those with private insurance.  </a:t>
            </a:r>
            <a:r>
              <a:rPr lang="en-US" sz="1800" b="1" i="1" dirty="0" smtClean="0"/>
              <a:t>RR 2.65, CI95 2.31, </a:t>
            </a:r>
            <a:r>
              <a:rPr lang="en-US" sz="1800" b="1" i="1" dirty="0" smtClean="0"/>
              <a:t>3.00</a:t>
            </a:r>
          </a:p>
          <a:p>
            <a:endParaRPr lang="en-US" sz="1800" b="1" i="1" dirty="0" smtClean="0"/>
          </a:p>
          <a:p>
            <a:r>
              <a:rPr lang="en-US" sz="1800" dirty="0"/>
              <a:t>Women were more likely to have foregone health care than men.  </a:t>
            </a:r>
            <a:r>
              <a:rPr lang="en-US" sz="1800" dirty="0" smtClean="0"/>
              <a:t> </a:t>
            </a:r>
            <a:r>
              <a:rPr lang="en-US" sz="1800" b="1" i="1" dirty="0" smtClean="0"/>
              <a:t>RR </a:t>
            </a:r>
            <a:r>
              <a:rPr lang="en-US" sz="1800" b="1" i="1" dirty="0"/>
              <a:t>1.27, CI95 1.11, </a:t>
            </a:r>
            <a:r>
              <a:rPr lang="en-US" sz="1800" b="1" i="1" dirty="0" smtClean="0"/>
              <a:t>1.45</a:t>
            </a:r>
          </a:p>
          <a:p>
            <a:endParaRPr lang="en-US" sz="1800" b="1" i="1" dirty="0"/>
          </a:p>
          <a:p>
            <a:r>
              <a:rPr lang="en-US" sz="1800" dirty="0" smtClean="0"/>
              <a:t>Those with children in the household were more likely to have foregone health care than those without children in the household.  </a:t>
            </a:r>
            <a:r>
              <a:rPr lang="en-US" sz="1800" b="1" i="1" dirty="0" smtClean="0"/>
              <a:t>RR 1.24, CI95 1.02, </a:t>
            </a:r>
            <a:r>
              <a:rPr lang="en-US" sz="1800" b="1" i="1" dirty="0" smtClean="0"/>
              <a:t>1.48</a:t>
            </a:r>
          </a:p>
          <a:p>
            <a:endParaRPr lang="en-US" sz="1800" b="1" i="1" dirty="0" smtClean="0"/>
          </a:p>
          <a:p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</a:rPr>
              <a:t>Those who had difficulty paying medical bills were more likely to have foregone medical care than those who did not have such difficulty.  </a:t>
            </a:r>
            <a:r>
              <a:rPr lang="en-US" sz="1800" b="1" i="1" dirty="0" smtClean="0">
                <a:solidFill>
                  <a:schemeClr val="accent6">
                    <a:lumMod val="75000"/>
                  </a:schemeClr>
                </a:solidFill>
              </a:rPr>
              <a:t>RR 4.47, CI95 4.07, </a:t>
            </a:r>
            <a:r>
              <a:rPr lang="en-US" sz="1800" b="1" i="1" dirty="0" smtClean="0">
                <a:solidFill>
                  <a:schemeClr val="accent6">
                    <a:lumMod val="75000"/>
                  </a:schemeClr>
                </a:solidFill>
              </a:rPr>
              <a:t>4.88</a:t>
            </a:r>
          </a:p>
          <a:p>
            <a:endParaRPr lang="en-US" sz="1800" b="1" i="1" dirty="0" smtClean="0"/>
          </a:p>
          <a:p>
            <a:r>
              <a:rPr lang="en-US" sz="1800" dirty="0" smtClean="0"/>
              <a:t>Obese individuals were more likely to have foregone medical care than normal-weight individuals.  </a:t>
            </a:r>
            <a:r>
              <a:rPr lang="en-US" sz="1800" b="1" i="1" dirty="0" smtClean="0"/>
              <a:t>RR 1.27, CI95 1.08, </a:t>
            </a:r>
            <a:r>
              <a:rPr lang="en-US" sz="1800" b="1" i="1" dirty="0" smtClean="0"/>
              <a:t>1.48</a:t>
            </a:r>
            <a:endParaRPr lang="en-US" sz="1800" b="1" i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sz="1800" b="1" i="1" dirty="0"/>
          </a:p>
        </p:txBody>
      </p:sp>
    </p:spTree>
    <p:extLst>
      <p:ext uri="{BB962C8B-B14F-4D97-AF65-F5344CB8AC3E}">
        <p14:creationId xmlns:p14="http://schemas.microsoft.com/office/powerpoint/2010/main" val="45785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Dental care utilization </a:t>
            </a:r>
            <a:br>
              <a:rPr lang="en-US" dirty="0" smtClean="0"/>
            </a:br>
            <a:r>
              <a:rPr lang="en-US" sz="2000" dirty="0" smtClean="0"/>
              <a:t>(No dental visit within the past 12 months)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Those with no usual source of medical care used less dental services than those with a usual source of medical care.  </a:t>
            </a:r>
            <a:r>
              <a:rPr lang="en-US" sz="2000" b="1" i="1" dirty="0" smtClean="0"/>
              <a:t>RR 1.41, CI95 1.17, </a:t>
            </a:r>
            <a:r>
              <a:rPr lang="en-US" sz="2000" b="1" i="1" dirty="0" smtClean="0"/>
              <a:t>1.66</a:t>
            </a:r>
          </a:p>
          <a:p>
            <a:endParaRPr lang="en-US" sz="2000" b="1" i="1" dirty="0" smtClean="0"/>
          </a:p>
          <a:p>
            <a:r>
              <a:rPr lang="en-US" sz="2000" dirty="0" smtClean="0"/>
              <a:t>Women used more dental services than men.  </a:t>
            </a:r>
            <a:r>
              <a:rPr lang="en-US" sz="2000" b="1" i="1" dirty="0" smtClean="0"/>
              <a:t>RR 0.78, CI95 0.70, </a:t>
            </a:r>
            <a:r>
              <a:rPr lang="en-US" sz="2000" b="1" i="1" dirty="0" smtClean="0"/>
              <a:t>0.88</a:t>
            </a:r>
          </a:p>
          <a:p>
            <a:endParaRPr lang="en-US" sz="2000" b="1" i="1" dirty="0" smtClean="0"/>
          </a:p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Those who experienced difficulty paying their medical bills used less dental services than those who did not have such difficulties.  </a:t>
            </a:r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</a:rPr>
              <a:t>RR 1.34, CI95 1.19, 1.50 </a:t>
            </a:r>
            <a:endParaRPr lang="en-US" sz="2000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sz="2000" b="1" i="1" dirty="0" smtClean="0"/>
          </a:p>
          <a:p>
            <a:r>
              <a:rPr lang="en-US" sz="2000" dirty="0" smtClean="0"/>
              <a:t>Current </a:t>
            </a:r>
            <a:r>
              <a:rPr lang="en-US" sz="2000" dirty="0" smtClean="0"/>
              <a:t>and past smokers used less dental services than never-smokers</a:t>
            </a:r>
            <a:r>
              <a:rPr lang="en-US" sz="2000" dirty="0" smtClean="0"/>
              <a:t>. </a:t>
            </a:r>
            <a:endParaRPr lang="en-US" sz="20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3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NEOMED</a:t>
            </a:r>
          </a:p>
          <a:p>
            <a:r>
              <a:rPr lang="en-US" dirty="0" smtClean="0"/>
              <a:t>Austen BioInnovation Institute in Akron</a:t>
            </a:r>
          </a:p>
          <a:p>
            <a:r>
              <a:rPr lang="en-US" dirty="0" smtClean="0"/>
              <a:t>Case Western Reserve University – The Metro Health System, Center for Health Care Research and Policy</a:t>
            </a:r>
          </a:p>
          <a:p>
            <a:r>
              <a:rPr lang="en-US" dirty="0" smtClean="0"/>
              <a:t>Health Policy Research Network</a:t>
            </a:r>
          </a:p>
          <a:p>
            <a:r>
              <a:rPr lang="en-US" dirty="0"/>
              <a:t>Ohio Colleges of Medicine Government Resource Center</a:t>
            </a:r>
          </a:p>
          <a:p>
            <a:r>
              <a:rPr lang="en-US" dirty="0" smtClean="0"/>
              <a:t>Research Team Members</a:t>
            </a:r>
          </a:p>
          <a:p>
            <a:pPr lvl="1"/>
            <a:r>
              <a:rPr lang="en-US" dirty="0" smtClean="0"/>
              <a:t>Kristin R. Baughman, PhD</a:t>
            </a:r>
          </a:p>
          <a:p>
            <a:pPr lvl="1"/>
            <a:r>
              <a:rPr lang="en-US" dirty="0" smtClean="0"/>
              <a:t>Joseph J. Sudano, Jr., PhD</a:t>
            </a:r>
          </a:p>
          <a:p>
            <a:pPr lvl="1"/>
            <a:r>
              <a:rPr lang="en-US" dirty="0" smtClean="0"/>
              <a:t>Mike Hewit, MS</a:t>
            </a:r>
          </a:p>
          <a:p>
            <a:pPr lvl="1"/>
            <a:r>
              <a:rPr lang="en-US" dirty="0" smtClean="0"/>
              <a:t>Ryan C. Burke, MPH</a:t>
            </a:r>
          </a:p>
          <a:p>
            <a:r>
              <a:rPr lang="en-US" dirty="0" smtClean="0"/>
              <a:t>State of Ohio</a:t>
            </a:r>
          </a:p>
          <a:p>
            <a:pPr lvl="1"/>
            <a:r>
              <a:rPr lang="en-US" dirty="0" smtClean="0"/>
              <a:t>Karen </a:t>
            </a:r>
            <a:r>
              <a:rPr lang="en-US" dirty="0" err="1" smtClean="0"/>
              <a:t>Boester</a:t>
            </a:r>
            <a:r>
              <a:rPr lang="en-US" dirty="0" smtClean="0"/>
              <a:t>, Ohio Dept. of Job and Family Services</a:t>
            </a:r>
          </a:p>
          <a:p>
            <a:pPr lvl="1"/>
            <a:r>
              <a:rPr lang="en-US" dirty="0" smtClean="0"/>
              <a:t>Melissa </a:t>
            </a:r>
            <a:r>
              <a:rPr lang="en-US" dirty="0" err="1" smtClean="0"/>
              <a:t>Senter</a:t>
            </a:r>
            <a:r>
              <a:rPr lang="en-US" dirty="0" smtClean="0"/>
              <a:t>, Ohio Dept. of Job and Family Services</a:t>
            </a:r>
          </a:p>
          <a:p>
            <a:pPr lvl="1"/>
            <a:r>
              <a:rPr lang="en-US" dirty="0" smtClean="0"/>
              <a:t>Bo Lu, Ohio State University</a:t>
            </a:r>
          </a:p>
          <a:p>
            <a:pPr lvl="1"/>
            <a:r>
              <a:rPr lang="en-US" dirty="0" err="1" smtClean="0"/>
              <a:t>Jenni</a:t>
            </a:r>
            <a:r>
              <a:rPr lang="en-US" dirty="0" smtClean="0"/>
              <a:t> Jones, Ohio Department of Health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38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Foregone dental care</a:t>
            </a:r>
            <a:br>
              <a:rPr lang="en-US" dirty="0" smtClean="0"/>
            </a:br>
            <a:r>
              <a:rPr lang="en-US" sz="2200" dirty="0" smtClean="0"/>
              <a:t>(Unmet Need for Dental Care within past 12 months)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Dual-eligibles were more likely than those with private insurance to have foregone dental care.   </a:t>
            </a:r>
            <a:r>
              <a:rPr lang="en-US" b="1" i="1" dirty="0" smtClean="0"/>
              <a:t>RR 1.62, CI95 1.02 </a:t>
            </a:r>
            <a:r>
              <a:rPr lang="en-US" b="1" i="1" dirty="0" smtClean="0"/>
              <a:t>2.49</a:t>
            </a:r>
          </a:p>
          <a:p>
            <a:endParaRPr lang="en-US" b="1" i="1" dirty="0" smtClean="0"/>
          </a:p>
          <a:p>
            <a:r>
              <a:rPr lang="en-US" dirty="0" smtClean="0"/>
              <a:t>Asians </a:t>
            </a:r>
            <a:r>
              <a:rPr lang="en-US" b="1" i="1" dirty="0" smtClean="0"/>
              <a:t>(RR 2.48, CI95 1.16, 4.41) </a:t>
            </a:r>
            <a:r>
              <a:rPr lang="en-US" dirty="0" smtClean="0"/>
              <a:t>and African-Americans </a:t>
            </a:r>
            <a:r>
              <a:rPr lang="en-US" b="1" i="1" dirty="0" smtClean="0"/>
              <a:t>(RR 1.31, CI95 1.01, 1.68) </a:t>
            </a:r>
            <a:r>
              <a:rPr lang="en-US" dirty="0" smtClean="0"/>
              <a:t>were more likely to have foregone dental care than whites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Those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with difficulty paying medical bills were more likely than those without such difficulties to have foregone dental care.     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RR 4.35, CI95 3.67,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5.12</a:t>
            </a:r>
          </a:p>
          <a:p>
            <a:endParaRPr lang="en-US" b="1" i="1" dirty="0" smtClean="0"/>
          </a:p>
          <a:p>
            <a:r>
              <a:rPr lang="en-US" dirty="0" smtClean="0"/>
              <a:t>Smokers were more likely than non-smokers to have foregone dental care.  </a:t>
            </a:r>
            <a:r>
              <a:rPr lang="en-US" b="1" i="1" dirty="0" smtClean="0"/>
              <a:t>RR 1.58, CI95 1.28, </a:t>
            </a:r>
            <a:r>
              <a:rPr lang="en-US" b="1" i="1" dirty="0" smtClean="0"/>
              <a:t>1.93</a:t>
            </a:r>
            <a:endParaRPr lang="en-US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08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Foregone prescriptions</a:t>
            </a:r>
            <a:br>
              <a:rPr lang="en-US" dirty="0" smtClean="0"/>
            </a:br>
            <a:r>
              <a:rPr lang="en-US" sz="2000" dirty="0" smtClean="0"/>
              <a:t>(Unmet need for a prescription within the past 12 months)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Women were more likely than men to have foregone a needed prescription.  </a:t>
            </a:r>
            <a:r>
              <a:rPr lang="en-US" b="1" i="1" dirty="0" smtClean="0"/>
              <a:t>RR 1.50, CI95 1.28, </a:t>
            </a:r>
            <a:r>
              <a:rPr lang="en-US" b="1" i="1" dirty="0" smtClean="0"/>
              <a:t>1.76</a:t>
            </a:r>
          </a:p>
          <a:p>
            <a:endParaRPr lang="en-US" b="1" i="1" dirty="0" smtClean="0"/>
          </a:p>
          <a:p>
            <a:r>
              <a:rPr lang="en-US" dirty="0" smtClean="0"/>
              <a:t>Those who were not working due to disability were more likely than those who were working to have foregone a needed prescription.  </a:t>
            </a:r>
            <a:r>
              <a:rPr lang="en-US" b="1" i="1" dirty="0" smtClean="0"/>
              <a:t>RR 1.56, CI95 1.18, </a:t>
            </a:r>
            <a:r>
              <a:rPr lang="en-US" b="1" i="1" dirty="0" smtClean="0"/>
              <a:t>2.02</a:t>
            </a:r>
          </a:p>
          <a:p>
            <a:endParaRPr lang="en-US" b="1" i="1" dirty="0" smtClean="0"/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Those who had difficulty paying medical bills were more likely than those without such difficulty to have foregone a needed prescription. 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RR 5.63, CI95 4.92,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6.37</a:t>
            </a:r>
          </a:p>
          <a:p>
            <a:endParaRPr lang="en-US" b="1" i="1" dirty="0" smtClean="0"/>
          </a:p>
          <a:p>
            <a:r>
              <a:rPr lang="en-US" dirty="0" smtClean="0"/>
              <a:t>Current and former smokers were more likely than non-smokers to have foregone a needed prescription.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679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Self-reported health status</a:t>
            </a:r>
            <a:br>
              <a:rPr lang="en-US" dirty="0" smtClean="0"/>
            </a:br>
            <a:r>
              <a:rPr lang="en-US" sz="2700" dirty="0" smtClean="0"/>
              <a:t>(Fair or poor self-reported health status)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All groups who did not have private health insurance were more likely to have reported fair or poor health status than those with private health insurance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Those with a high school education or less were more likely to have reported fair or poor health status than those with an advanced college degree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All groups who were not working were more likely to have reported fair or poor health status than those who were currently employed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Current and former smokers were more likely than non-smokers to have reported fair or poor health </a:t>
            </a:r>
            <a:r>
              <a:rPr lang="en-US" dirty="0" smtClean="0"/>
              <a:t>status</a:t>
            </a:r>
          </a:p>
          <a:p>
            <a:endParaRPr lang="en-US" b="1" i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/>
              <a:t>Underweight </a:t>
            </a:r>
            <a:r>
              <a:rPr lang="en-US" dirty="0" smtClean="0"/>
              <a:t>and obese individuals were more likely than normal-weight individuals to have reported fair or poor health status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5958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Healthy days </a:t>
            </a:r>
            <a:r>
              <a:rPr lang="en-US" dirty="0" smtClean="0"/>
              <a:t>– physical</a:t>
            </a:r>
            <a:br>
              <a:rPr lang="en-US" dirty="0" smtClean="0"/>
            </a:br>
            <a:r>
              <a:rPr lang="en-US" sz="2000" dirty="0" smtClean="0"/>
              <a:t>(</a:t>
            </a:r>
            <a:r>
              <a:rPr lang="en-US" sz="2000" dirty="0" smtClean="0"/>
              <a:t>≥ 14 physically unhealthy days out of the last 30 days)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Those who were divorced were more likely to report more physically unhealthy days than those who are married or are part of an unmarried couple.  </a:t>
            </a:r>
            <a:r>
              <a:rPr lang="en-US" b="1" i="1" dirty="0" smtClean="0"/>
              <a:t>RR 1.29, CI95 1.02, 1.61</a:t>
            </a:r>
          </a:p>
          <a:p>
            <a:endParaRPr lang="en-US" b="1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Those who had experienced difficulty paying medical bills reported more physically unhealthy days than those without such difficulties. 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RR 2.18, CI95 1.86, 2.53</a:t>
            </a:r>
          </a:p>
          <a:p>
            <a:endParaRPr lang="en-US" b="1" i="1" dirty="0" smtClean="0"/>
          </a:p>
          <a:p>
            <a:r>
              <a:rPr lang="en-US" dirty="0" smtClean="0"/>
              <a:t>Current smokers and smokeless tobacco users reported more physically unhealthy days than non-users of tobacco. </a:t>
            </a:r>
          </a:p>
          <a:p>
            <a:endParaRPr lang="en-US" b="1" i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/>
              <a:t>Those who drank less than one soda per day reported fewer physically unhealthy days than those who drank no soda. </a:t>
            </a:r>
          </a:p>
          <a:p>
            <a:endParaRPr lang="en-US" dirty="0" smtClean="0"/>
          </a:p>
          <a:p>
            <a:r>
              <a:rPr lang="en-US" dirty="0" smtClean="0"/>
              <a:t>Underweight </a:t>
            </a:r>
            <a:r>
              <a:rPr lang="en-US" dirty="0"/>
              <a:t>and obese individuals reported more physically unhealthy days than those who were normal weight. </a:t>
            </a:r>
            <a:endParaRPr lang="en-US" dirty="0" smtClean="0"/>
          </a:p>
          <a:p>
            <a:endParaRPr lang="en-US" b="1" i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0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Healthy days </a:t>
            </a:r>
            <a:r>
              <a:rPr lang="en-US" dirty="0" smtClean="0"/>
              <a:t>– mental </a:t>
            </a:r>
            <a:br>
              <a:rPr lang="en-US" dirty="0" smtClean="0"/>
            </a:br>
            <a:r>
              <a:rPr lang="en-US" sz="1800" dirty="0"/>
              <a:t>(≥ 14 </a:t>
            </a:r>
            <a:r>
              <a:rPr lang="en-US" sz="1800" dirty="0" smtClean="0"/>
              <a:t>mentally </a:t>
            </a:r>
            <a:r>
              <a:rPr lang="en-US" sz="1800" dirty="0"/>
              <a:t>unhealthy days out of the last 30 </a:t>
            </a:r>
            <a:r>
              <a:rPr lang="en-US" sz="1800" dirty="0" smtClean="0"/>
              <a:t>days – CDC Cutoff; </a:t>
            </a:r>
            <a:r>
              <a:rPr lang="en-US" sz="1800" dirty="0"/>
              <a:t>≥ </a:t>
            </a:r>
            <a:r>
              <a:rPr lang="en-US" sz="1800" dirty="0" smtClean="0"/>
              <a:t>20 mentally </a:t>
            </a:r>
            <a:r>
              <a:rPr lang="en-US" sz="1800" dirty="0"/>
              <a:t>unhealthy days out of the last 30 </a:t>
            </a:r>
            <a:r>
              <a:rPr lang="en-US" sz="1800" dirty="0" smtClean="0"/>
              <a:t>days – ODMH Cutoff)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Those who were uninsured or on Medicaid reported more mentally unhealthy days than those with private insurance.</a:t>
            </a:r>
          </a:p>
          <a:p>
            <a:endParaRPr lang="en-US" dirty="0" smtClean="0"/>
          </a:p>
          <a:p>
            <a:r>
              <a:rPr lang="en-US" dirty="0" smtClean="0"/>
              <a:t>Those who had lower incomes reported more mentally unhealthy days.</a:t>
            </a:r>
          </a:p>
          <a:p>
            <a:endParaRPr lang="en-US" dirty="0" smtClean="0"/>
          </a:p>
          <a:p>
            <a:r>
              <a:rPr lang="en-US" dirty="0" smtClean="0"/>
              <a:t>Those who were unemployed for any reason reported more mentally unhealthy days than those who were currently employed.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Those who had difficulty paying medical bills reported more mentally unhealthy days than those who had not experienced such difficulties.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 CDC Cutoff (both are significant):  RR 2.94, CI95 2.33, 3.67</a:t>
            </a:r>
            <a:endParaRPr lang="en-US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607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Healthy days </a:t>
            </a:r>
            <a:r>
              <a:rPr lang="en-US" dirty="0" smtClean="0"/>
              <a:t>– mental  </a:t>
            </a:r>
            <a:r>
              <a:rPr lang="en-US" sz="2200" dirty="0" smtClean="0"/>
              <a:t>(CONTINUED)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/>
              <a:t>(≥ 14 mentally unhealthy days out of the last 30 days – CDC Cutoff; ≥ 20 mentally unhealthy days out of the last 30 days – ODMH Cutoff)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Current smokers reported more mentally unhealthy days than those who had never smoked.  </a:t>
            </a:r>
            <a:r>
              <a:rPr lang="en-US" b="1" i="1" dirty="0" smtClean="0"/>
              <a:t>CDC Cutoff:  (both are significant):  RR 1.82, CI95 1.39, 2.37</a:t>
            </a:r>
          </a:p>
          <a:p>
            <a:endParaRPr lang="en-US" b="1" i="1" dirty="0" smtClean="0"/>
          </a:p>
          <a:p>
            <a:r>
              <a:rPr lang="en-US" dirty="0" smtClean="0"/>
              <a:t>Binge drinkers reported more mentally unhealthy days than those who drank alcohol but did not binge drink.  </a:t>
            </a:r>
            <a:r>
              <a:rPr lang="en-US" b="1" i="1" dirty="0" smtClean="0"/>
              <a:t>CDC Cutoff (both are significant): RR 1.52, CI95 1.06, 2.15</a:t>
            </a:r>
          </a:p>
          <a:p>
            <a:endParaRPr lang="en-US" b="1" i="1" dirty="0" smtClean="0"/>
          </a:p>
          <a:p>
            <a:r>
              <a:rPr lang="en-US" dirty="0" smtClean="0"/>
              <a:t>Obese and underweight individuals reported more mentally unhealthy days than those who were normal weight.  Both cutoffs are significant for both groups.</a:t>
            </a:r>
          </a:p>
          <a:p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87320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Psychological distress – K6 </a:t>
            </a:r>
            <a:r>
              <a:rPr lang="en-US" dirty="0" smtClean="0"/>
              <a:t>Score</a:t>
            </a:r>
            <a:br>
              <a:rPr lang="en-US" dirty="0" smtClean="0"/>
            </a:br>
            <a:r>
              <a:rPr lang="en-US" sz="2000" dirty="0" smtClean="0"/>
              <a:t>(K6 Score ≥ 13 = Very high risk for psychological distress)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Those who lived in a county with fewer mental health workers than the state medial reported higher levels of psychological distress than those who lived in a county with more mental health providers. </a:t>
            </a:r>
            <a:r>
              <a:rPr lang="en-US" b="1" i="1" dirty="0" smtClean="0"/>
              <a:t>RR 1.54, CI95 1.06, 2.19</a:t>
            </a:r>
          </a:p>
          <a:p>
            <a:endParaRPr lang="en-US" b="1" i="1" dirty="0" smtClean="0"/>
          </a:p>
          <a:p>
            <a:r>
              <a:rPr lang="en-US" dirty="0" smtClean="0"/>
              <a:t>Those on Medicare and those who are dual eligibles reported higher levels of psychological distress than those with private health insurance.</a:t>
            </a:r>
          </a:p>
          <a:p>
            <a:endParaRPr lang="en-US" dirty="0" smtClean="0"/>
          </a:p>
          <a:p>
            <a:r>
              <a:rPr lang="en-US" dirty="0" smtClean="0"/>
              <a:t>Those with lower incomes reported higher levels of psychological distress.</a:t>
            </a:r>
          </a:p>
          <a:p>
            <a:endParaRPr lang="en-US" dirty="0" smtClean="0"/>
          </a:p>
          <a:p>
            <a:r>
              <a:rPr lang="en-US" dirty="0" smtClean="0"/>
              <a:t>Those who are not working reported higher levels of psychological distress than those who were currently working.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8627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Psychological distress – K6 </a:t>
            </a:r>
            <a:r>
              <a:rPr lang="en-US" dirty="0" smtClean="0"/>
              <a:t>Score</a:t>
            </a:r>
            <a:br>
              <a:rPr lang="en-US" dirty="0" smtClean="0"/>
            </a:br>
            <a:r>
              <a:rPr lang="en-US" sz="2000" dirty="0" smtClean="0"/>
              <a:t>(K6 Score ≥ 13 = Very high risk for psychological distress)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Those who had experienced difficulty paying medical bills reported higher levels of psychological distress than those who had no such difficulties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   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RR 3.28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</a:rPr>
              <a:t>, CI95 2.53, 4.21</a:t>
            </a:r>
          </a:p>
          <a:p>
            <a:endParaRPr lang="en-US" dirty="0" smtClean="0"/>
          </a:p>
          <a:p>
            <a:r>
              <a:rPr lang="en-US" dirty="0" smtClean="0"/>
              <a:t>Current smokers reported higher levels of psychological distress than those who had never smoked.  </a:t>
            </a:r>
            <a:r>
              <a:rPr lang="en-US" b="1" i="1" dirty="0" smtClean="0"/>
              <a:t>RR </a:t>
            </a:r>
            <a:r>
              <a:rPr lang="en-US" b="1" i="1" dirty="0"/>
              <a:t>2.13, CI95 1.58, </a:t>
            </a:r>
            <a:r>
              <a:rPr lang="en-US" b="1" i="1" dirty="0" smtClean="0"/>
              <a:t>2.84</a:t>
            </a:r>
          </a:p>
          <a:p>
            <a:endParaRPr lang="en-US" b="1" i="1" dirty="0"/>
          </a:p>
          <a:p>
            <a:r>
              <a:rPr lang="en-US" dirty="0" smtClean="0"/>
              <a:t>Those who are underweight reported higher levels of psychological distress than those who were of normal weight.  </a:t>
            </a:r>
            <a:r>
              <a:rPr lang="en-US" b="1" i="1" dirty="0" smtClean="0"/>
              <a:t>RR 1.57, CI95 1.16, 2.10</a:t>
            </a:r>
          </a:p>
        </p:txBody>
      </p:sp>
    </p:spTree>
    <p:extLst>
      <p:ext uri="{BB962C8B-B14F-4D97-AF65-F5344CB8AC3E}">
        <p14:creationId xmlns:p14="http://schemas.microsoft.com/office/powerpoint/2010/main" val="202240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Findings:  Specific aim #2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Equity of access to health care in </a:t>
            </a:r>
            <a:r>
              <a:rPr lang="en-US" dirty="0" err="1" smtClean="0"/>
              <a:t>ohio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08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– specific aim #2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Considered four demographic characteristics for stratified analysis</a:t>
            </a:r>
          </a:p>
          <a:p>
            <a:pPr lvl="1"/>
            <a:r>
              <a:rPr lang="en-US" dirty="0" smtClean="0"/>
              <a:t>Gender</a:t>
            </a:r>
          </a:p>
          <a:p>
            <a:pPr lvl="1"/>
            <a:r>
              <a:rPr lang="en-US" dirty="0" smtClean="0"/>
              <a:t>Race/ethnicity</a:t>
            </a:r>
          </a:p>
          <a:p>
            <a:pPr lvl="1"/>
            <a:r>
              <a:rPr lang="en-US" dirty="0" smtClean="0"/>
              <a:t>LGBT status</a:t>
            </a:r>
          </a:p>
          <a:p>
            <a:pPr lvl="1"/>
            <a:r>
              <a:rPr lang="en-US" dirty="0" smtClean="0"/>
              <a:t>Region</a:t>
            </a:r>
          </a:p>
          <a:p>
            <a:r>
              <a:rPr lang="en-US" dirty="0" smtClean="0"/>
              <a:t>LGBT status was not significant in any model, so no separate stratified analysis was done for this group</a:t>
            </a:r>
          </a:p>
          <a:p>
            <a:r>
              <a:rPr lang="en-US" dirty="0" smtClean="0"/>
              <a:t>Gender was significant in four models</a:t>
            </a:r>
          </a:p>
          <a:p>
            <a:pPr lvl="1"/>
            <a:r>
              <a:rPr lang="en-US" dirty="0" smtClean="0"/>
              <a:t>Medical care utilization</a:t>
            </a:r>
          </a:p>
          <a:p>
            <a:pPr lvl="1"/>
            <a:r>
              <a:rPr lang="en-US" dirty="0" smtClean="0"/>
              <a:t>Dental care utilization</a:t>
            </a:r>
          </a:p>
          <a:p>
            <a:pPr lvl="1"/>
            <a:r>
              <a:rPr lang="en-US" dirty="0" smtClean="0"/>
              <a:t>Foregone medical care</a:t>
            </a:r>
          </a:p>
          <a:p>
            <a:pPr lvl="1"/>
            <a:r>
              <a:rPr lang="en-US" dirty="0" smtClean="0"/>
              <a:t>Foregone prescriptions</a:t>
            </a:r>
          </a:p>
          <a:p>
            <a:r>
              <a:rPr lang="en-US" dirty="0" smtClean="0"/>
              <a:t>Race/ethnicity and region were significant in the foregone dental care model</a:t>
            </a:r>
          </a:p>
          <a:p>
            <a:r>
              <a:rPr lang="en-US" dirty="0" smtClean="0"/>
              <a:t>Highlights from these stratified analyses are presented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72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Background and rationale</a:t>
            </a:r>
          </a:p>
          <a:p>
            <a:endParaRPr lang="en-US" dirty="0"/>
          </a:p>
          <a:p>
            <a:r>
              <a:rPr lang="en-US" dirty="0" smtClean="0"/>
              <a:t>Methodology</a:t>
            </a:r>
          </a:p>
          <a:p>
            <a:endParaRPr lang="en-US" dirty="0"/>
          </a:p>
          <a:p>
            <a:r>
              <a:rPr lang="en-US" dirty="0" smtClean="0"/>
              <a:t>Findings</a:t>
            </a:r>
          </a:p>
          <a:p>
            <a:pPr lvl="1"/>
            <a:r>
              <a:rPr lang="en-US" dirty="0" smtClean="0"/>
              <a:t>Specific Aim #1 – Current state of access to health care</a:t>
            </a:r>
          </a:p>
          <a:p>
            <a:pPr lvl="1"/>
            <a:r>
              <a:rPr lang="en-US" dirty="0" smtClean="0"/>
              <a:t>Specific Aim #2 – Equity of access</a:t>
            </a:r>
          </a:p>
          <a:p>
            <a:pPr lvl="1"/>
            <a:r>
              <a:rPr lang="en-US" dirty="0" smtClean="0"/>
              <a:t>Specific Aim #3 – County and region rankings</a:t>
            </a:r>
          </a:p>
          <a:p>
            <a:pPr lvl="1"/>
            <a:endParaRPr lang="en-US" dirty="0"/>
          </a:p>
          <a:p>
            <a:r>
              <a:rPr lang="en-US" dirty="0" smtClean="0"/>
              <a:t>Need for a longitudinal study</a:t>
            </a:r>
          </a:p>
          <a:p>
            <a:pPr lvl="1"/>
            <a:endParaRPr lang="en-US" dirty="0"/>
          </a:p>
          <a:p>
            <a:r>
              <a:rPr lang="en-US" dirty="0" smtClean="0"/>
              <a:t>Policy implications</a:t>
            </a:r>
          </a:p>
          <a:p>
            <a:endParaRPr lang="en-US" dirty="0"/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60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Gender differences in </a:t>
            </a:r>
            <a:br>
              <a:rPr lang="en-US" dirty="0" smtClean="0"/>
            </a:br>
            <a:r>
              <a:rPr lang="en-US" dirty="0" smtClean="0"/>
              <a:t>medical care utilization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BASELINE ASSOCIATION IN REGRESSION MODEL:  </a:t>
            </a:r>
            <a:r>
              <a:rPr lang="en-US" dirty="0" smtClean="0"/>
              <a:t>Females were more likely to have had a physician visit or used the ED in the past 12 months than males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Significant for males – higher utilization, not significant for females</a:t>
            </a:r>
          </a:p>
          <a:p>
            <a:pPr lvl="2"/>
            <a:r>
              <a:rPr lang="en-US" dirty="0" smtClean="0"/>
              <a:t># of hospital beds in the county below the statewide median</a:t>
            </a:r>
          </a:p>
          <a:p>
            <a:pPr lvl="2"/>
            <a:r>
              <a:rPr lang="en-US" dirty="0"/>
              <a:t>L</a:t>
            </a:r>
            <a:r>
              <a:rPr lang="en-US" dirty="0" smtClean="0"/>
              <a:t>arger family size</a:t>
            </a:r>
          </a:p>
          <a:p>
            <a:pPr lvl="2"/>
            <a:r>
              <a:rPr lang="en-US" dirty="0" smtClean="0"/>
              <a:t>Being unmarried and not living with a partner</a:t>
            </a:r>
          </a:p>
          <a:p>
            <a:pPr lvl="2"/>
            <a:r>
              <a:rPr lang="en-US" dirty="0" smtClean="0"/>
              <a:t>Past smokers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No variables significant for females but not for males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68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Gender differences in </a:t>
            </a:r>
            <a:br>
              <a:rPr lang="en-US" dirty="0" smtClean="0"/>
            </a:br>
            <a:r>
              <a:rPr lang="en-US" dirty="0" smtClean="0"/>
              <a:t>dental care utilization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 fontScale="92500"/>
          </a:bodyPr>
          <a:lstStyle/>
          <a:p>
            <a:r>
              <a:rPr lang="en-US" b="1" i="1" dirty="0" smtClean="0"/>
              <a:t>BASELINE ASSOCIATION IN REGRESSION MODEL:  </a:t>
            </a:r>
            <a:r>
              <a:rPr lang="en-US" dirty="0" smtClean="0"/>
              <a:t>Females were more likely to have utilized dental services in the past 12 months than males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Lower dental utilization for males; not significant for females:</a:t>
            </a:r>
          </a:p>
          <a:p>
            <a:pPr lvl="2"/>
            <a:r>
              <a:rPr lang="en-US" dirty="0" smtClean="0"/>
              <a:t>Having no usual source of medical care</a:t>
            </a:r>
          </a:p>
          <a:p>
            <a:pPr lvl="2"/>
            <a:r>
              <a:rPr lang="en-US" dirty="0" smtClean="0"/>
              <a:t>Obesity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Higher dental utilization for males; not significant for females:</a:t>
            </a:r>
          </a:p>
          <a:p>
            <a:pPr lvl="2"/>
            <a:r>
              <a:rPr lang="en-US" dirty="0" smtClean="0"/>
              <a:t>Larger family size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Lower dental utilization for females; not significant for males</a:t>
            </a:r>
          </a:p>
          <a:p>
            <a:pPr lvl="2"/>
            <a:r>
              <a:rPr lang="en-US" dirty="0" smtClean="0"/>
              <a:t>Being widowed</a:t>
            </a:r>
          </a:p>
          <a:p>
            <a:pPr lvl="2"/>
            <a:r>
              <a:rPr lang="en-US" dirty="0" smtClean="0"/>
              <a:t>Renting rather than owning a home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56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Gender differences in </a:t>
            </a:r>
            <a:br>
              <a:rPr lang="en-US" dirty="0" smtClean="0"/>
            </a:br>
            <a:r>
              <a:rPr lang="en-US" dirty="0" smtClean="0"/>
              <a:t>foregone medical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b="1" i="1" dirty="0" smtClean="0"/>
              <a:t>BASELINE ASSOCIATION IN REGRESSION MODEL:  </a:t>
            </a:r>
            <a:r>
              <a:rPr lang="en-US" dirty="0" smtClean="0"/>
              <a:t>Females were more likely to have foregone needed medial care in the past 12 months than males.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Higher likelihood of foregone medical care for males; not significant for females</a:t>
            </a:r>
          </a:p>
          <a:p>
            <a:pPr lvl="2"/>
            <a:r>
              <a:rPr lang="en-US" dirty="0" smtClean="0"/>
              <a:t>LGBT status</a:t>
            </a:r>
          </a:p>
          <a:p>
            <a:pPr lvl="2"/>
            <a:r>
              <a:rPr lang="en-US" dirty="0" smtClean="0"/>
              <a:t>Larger family size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Lower likelihood of foregone medical care for males; not significant for females</a:t>
            </a:r>
          </a:p>
          <a:p>
            <a:pPr lvl="2"/>
            <a:r>
              <a:rPr lang="en-US" dirty="0" smtClean="0"/>
              <a:t>Retired status</a:t>
            </a:r>
          </a:p>
          <a:p>
            <a:pPr lvl="2"/>
            <a:r>
              <a:rPr lang="en-US" dirty="0" smtClean="0"/>
              <a:t>Being a non-drinker</a:t>
            </a:r>
          </a:p>
          <a:p>
            <a:pPr lvl="2"/>
            <a:r>
              <a:rPr lang="en-US" dirty="0" smtClean="0"/>
              <a:t>Being overweight or obese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Lower likelihood of foregone medical care for females; not significant for males</a:t>
            </a:r>
          </a:p>
          <a:p>
            <a:pPr lvl="2"/>
            <a:r>
              <a:rPr lang="en-US" dirty="0" smtClean="0"/>
              <a:t>Age 65 years o older</a:t>
            </a:r>
          </a:p>
          <a:p>
            <a:pPr lvl="2"/>
            <a:r>
              <a:rPr lang="en-US" dirty="0" smtClean="0"/>
              <a:t>Being a high school graduate (compared with having an advanced degree)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56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Gender differences in </a:t>
            </a:r>
            <a:br>
              <a:rPr lang="en-US" dirty="0" smtClean="0"/>
            </a:br>
            <a:r>
              <a:rPr lang="en-US" dirty="0" smtClean="0"/>
              <a:t>foregone prescriptions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>
            <a:normAutofit fontScale="85000" lnSpcReduction="10000"/>
          </a:bodyPr>
          <a:lstStyle/>
          <a:p>
            <a:r>
              <a:rPr lang="en-US" b="1" i="1" dirty="0" smtClean="0"/>
              <a:t>BASELINE ASSOCIATION IN REGRESSION MODEL:  </a:t>
            </a:r>
            <a:r>
              <a:rPr lang="en-US" dirty="0" smtClean="0"/>
              <a:t>Females were more likely to have foregone purchasing a needed prescription within the past 12 months than males.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Higher likelihood of foregone prescriptions for males; not significant for females</a:t>
            </a:r>
          </a:p>
          <a:p>
            <a:pPr lvl="2"/>
            <a:r>
              <a:rPr lang="en-US" dirty="0" smtClean="0"/>
              <a:t>Older age</a:t>
            </a:r>
          </a:p>
          <a:p>
            <a:pPr lvl="2"/>
            <a:r>
              <a:rPr lang="en-US" dirty="0" smtClean="0"/>
              <a:t>Bachelor’s degree education as compared to advanced college degrees</a:t>
            </a:r>
          </a:p>
          <a:p>
            <a:pPr lvl="2"/>
            <a:r>
              <a:rPr lang="en-US" dirty="0" smtClean="0"/>
              <a:t>Past or current smokers</a:t>
            </a:r>
          </a:p>
          <a:p>
            <a:pPr lvl="2"/>
            <a:r>
              <a:rPr lang="en-US" dirty="0" smtClean="0"/>
              <a:t>Consuming one or more sodas per week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Lower likelihood of foregone prescriptions for females; not significant for males</a:t>
            </a:r>
          </a:p>
          <a:p>
            <a:pPr lvl="2"/>
            <a:r>
              <a:rPr lang="en-US" dirty="0" smtClean="0"/>
              <a:t>Having Medicaid as the source of insurance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Higher likelihood of foregone prescriptions for females; not significant for males</a:t>
            </a:r>
          </a:p>
          <a:p>
            <a:pPr lvl="2"/>
            <a:r>
              <a:rPr lang="en-US" dirty="0" smtClean="0"/>
              <a:t>Not having prescription drug coverage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63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Race/ethnicity differences in</a:t>
            </a:r>
            <a:br>
              <a:rPr lang="en-US" dirty="0" smtClean="0"/>
            </a:br>
            <a:r>
              <a:rPr lang="en-US" dirty="0" smtClean="0"/>
              <a:t>foregone dental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b="1" i="1" dirty="0" smtClean="0"/>
              <a:t>BASELINE ASSOCIATION IN REGRESSION MODEL:  </a:t>
            </a:r>
            <a:r>
              <a:rPr lang="en-US" dirty="0" smtClean="0"/>
              <a:t>African-American and Asian respondents were more likely to have foregone dental care than White/Other respondents (insufficient number of Asian respondents to analyze this subgroup)</a:t>
            </a:r>
          </a:p>
          <a:p>
            <a:endParaRPr lang="en-US" dirty="0" smtClean="0"/>
          </a:p>
          <a:p>
            <a:pPr lvl="1"/>
            <a:r>
              <a:rPr lang="en-US" sz="2200" dirty="0" smtClean="0"/>
              <a:t>Higher likelihood of foregone medical care for white/other respondents; not significant for African Americans</a:t>
            </a:r>
          </a:p>
          <a:p>
            <a:pPr lvl="2"/>
            <a:r>
              <a:rPr lang="en-US" sz="2200" dirty="0" smtClean="0"/>
              <a:t>Dual-eligible status</a:t>
            </a:r>
          </a:p>
          <a:p>
            <a:pPr lvl="2"/>
            <a:r>
              <a:rPr lang="en-US" sz="2200" dirty="0" smtClean="0"/>
              <a:t>Lower income</a:t>
            </a:r>
          </a:p>
          <a:p>
            <a:pPr lvl="2"/>
            <a:r>
              <a:rPr lang="en-US" sz="2200" dirty="0" smtClean="0"/>
              <a:t>Renting rather than owning a home</a:t>
            </a:r>
            <a:endParaRPr lang="en-US" sz="2200" dirty="0"/>
          </a:p>
          <a:p>
            <a:pPr lvl="2"/>
            <a:endParaRPr lang="en-US" sz="2200" dirty="0" smtClean="0"/>
          </a:p>
          <a:p>
            <a:pPr lvl="1"/>
            <a:r>
              <a:rPr lang="en-US" sz="2200" dirty="0" smtClean="0"/>
              <a:t>Lower likelihood of foregone medical care for white/other respondents; not significant for African Americans</a:t>
            </a:r>
          </a:p>
          <a:p>
            <a:pPr lvl="2"/>
            <a:r>
              <a:rPr lang="en-US" sz="2200" dirty="0" smtClean="0"/>
              <a:t>Age 65 years or older</a:t>
            </a:r>
          </a:p>
          <a:p>
            <a:pPr lvl="2"/>
            <a:r>
              <a:rPr lang="en-US" sz="2200" dirty="0" smtClean="0"/>
              <a:t>Living in a rural region</a:t>
            </a:r>
          </a:p>
          <a:p>
            <a:pPr lvl="2"/>
            <a:endParaRPr lang="en-US" sz="2200" dirty="0"/>
          </a:p>
          <a:p>
            <a:pPr lvl="1"/>
            <a:r>
              <a:rPr lang="en-US" sz="2200" dirty="0" smtClean="0"/>
              <a:t>Higher likelihood of foregone medical care for African Americans; not significant for white/other respondents</a:t>
            </a:r>
          </a:p>
          <a:p>
            <a:pPr lvl="2"/>
            <a:r>
              <a:rPr lang="en-US" sz="2200" dirty="0" smtClean="0"/>
              <a:t>Living in a county where the dental allied health provider-to-population ratio is below the state median</a:t>
            </a:r>
          </a:p>
          <a:p>
            <a:pPr lvl="2"/>
            <a:r>
              <a:rPr lang="en-US" sz="2200" dirty="0" smtClean="0"/>
              <a:t>LGBT status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84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Regional differences</a:t>
            </a:r>
            <a:br>
              <a:rPr lang="en-US" dirty="0" smtClean="0"/>
            </a:br>
            <a:r>
              <a:rPr lang="en-US" dirty="0" smtClean="0"/>
              <a:t>in foregone dental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>
            <a:normAutofit fontScale="70000" lnSpcReduction="20000"/>
          </a:bodyPr>
          <a:lstStyle/>
          <a:p>
            <a:r>
              <a:rPr lang="en-US" b="1" i="1" dirty="0" smtClean="0"/>
              <a:t>BASELINE ASSOCIATION IN REGRESSION MODEL:  </a:t>
            </a:r>
            <a:r>
              <a:rPr lang="en-US" dirty="0" smtClean="0"/>
              <a:t>Respondents living in a rural county were less likely to have foregone dental care than those living in a suburban county.</a:t>
            </a:r>
            <a:endParaRPr lang="en-US" dirty="0" smtClean="0"/>
          </a:p>
          <a:p>
            <a:endParaRPr lang="en-US" dirty="0" smtClean="0"/>
          </a:p>
          <a:p>
            <a:pPr lvl="1"/>
            <a:r>
              <a:rPr lang="en-US" sz="2100" dirty="0" smtClean="0"/>
              <a:t>Higher likelihood of foregone dental care for rural respondents</a:t>
            </a:r>
          </a:p>
          <a:p>
            <a:pPr lvl="2"/>
            <a:r>
              <a:rPr lang="en-US" sz="2100" dirty="0" smtClean="0"/>
              <a:t>Being female</a:t>
            </a:r>
          </a:p>
          <a:p>
            <a:pPr lvl="2"/>
            <a:r>
              <a:rPr lang="en-US" sz="2100" dirty="0" smtClean="0"/>
              <a:t>Being Hispanic</a:t>
            </a:r>
          </a:p>
          <a:p>
            <a:pPr lvl="2"/>
            <a:r>
              <a:rPr lang="en-US" sz="2100" dirty="0" smtClean="0"/>
              <a:t>Current smoker</a:t>
            </a:r>
          </a:p>
          <a:p>
            <a:pPr lvl="2"/>
            <a:endParaRPr lang="en-US" sz="2100" dirty="0"/>
          </a:p>
          <a:p>
            <a:pPr lvl="1"/>
            <a:r>
              <a:rPr lang="en-US" sz="2100" dirty="0" smtClean="0"/>
              <a:t>Lower likelihood of foregone dental care for rural respondents</a:t>
            </a:r>
          </a:p>
          <a:p>
            <a:pPr lvl="2"/>
            <a:r>
              <a:rPr lang="en-US" sz="2100" dirty="0" smtClean="0"/>
              <a:t>Having no usual source of medical care</a:t>
            </a:r>
          </a:p>
          <a:p>
            <a:pPr lvl="2"/>
            <a:endParaRPr lang="en-US" sz="2100" dirty="0" smtClean="0"/>
          </a:p>
          <a:p>
            <a:pPr lvl="1"/>
            <a:r>
              <a:rPr lang="en-US" sz="2100" dirty="0" smtClean="0"/>
              <a:t>Higher likelihood of foregone dental  care for suburban respondents</a:t>
            </a:r>
          </a:p>
          <a:p>
            <a:pPr lvl="2"/>
            <a:r>
              <a:rPr lang="en-US" sz="2100" dirty="0" smtClean="0"/>
              <a:t>Living in an area with lower dentist-to-population ratio below the statewide median</a:t>
            </a:r>
          </a:p>
          <a:p>
            <a:pPr lvl="2"/>
            <a:r>
              <a:rPr lang="en-US" sz="2100" dirty="0" smtClean="0"/>
              <a:t>Being underweight</a:t>
            </a:r>
          </a:p>
          <a:p>
            <a:pPr lvl="2"/>
            <a:endParaRPr lang="en-US" sz="2100" dirty="0" smtClean="0"/>
          </a:p>
          <a:p>
            <a:pPr lvl="1"/>
            <a:r>
              <a:rPr lang="en-US" sz="2100" dirty="0" smtClean="0"/>
              <a:t>Lower likelihood of foregone dental care for suburban respondents</a:t>
            </a:r>
          </a:p>
          <a:p>
            <a:pPr lvl="2"/>
            <a:r>
              <a:rPr lang="en-US" sz="2100" dirty="0" smtClean="0"/>
              <a:t>Living in an area with dental allied health provider to population ratio below the statewide median</a:t>
            </a:r>
          </a:p>
          <a:p>
            <a:pPr lvl="2"/>
            <a:r>
              <a:rPr lang="en-US" sz="2100" dirty="0" smtClean="0"/>
              <a:t>Older age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84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Findings:  Specific aim #3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County and region rankings and trends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08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– specific aim #3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Dependent (outcome) variables were compared (proportions) from 2008 and 2010 OFHS survey results at the regional level.  Trends over time were assessed for each of the regions.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Survey respondents and sampling frames differed 2008-2010 – comparing two cross-sectional studies of two different populations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91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findings – trends 2008-2010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Medical care utilization rose 2.2% across the state, from 90.1% in 2008 to 92.3% in 2010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Foregone medical </a:t>
            </a: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 smtClean="0">
                <a:solidFill>
                  <a:srgbClr val="FF0000"/>
                </a:solidFill>
              </a:rPr>
              <a:t>are also rose by 2.0%, from 23.4% in 2008 to 25.4% in 2010 (one in four respondents)</a:t>
            </a:r>
          </a:p>
          <a:p>
            <a:endParaRPr lang="en-US" dirty="0"/>
          </a:p>
          <a:p>
            <a:r>
              <a:rPr lang="en-US" dirty="0" smtClean="0"/>
              <a:t>Dental care utilization dropped slightly (0.2%</a:t>
            </a:r>
          </a:p>
          <a:p>
            <a:endParaRPr lang="en-US" dirty="0" smtClean="0"/>
          </a:p>
          <a:p>
            <a:r>
              <a:rPr lang="en-US" dirty="0" smtClean="0"/>
              <a:t>Foregone dental care rose by 0.9% and foregone prescriptions rose by 1.4%</a:t>
            </a:r>
          </a:p>
          <a:p>
            <a:pPr marL="41148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52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Key findings – trends 2008-2010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Self-reported health and physically unhealthy days worsened</a:t>
            </a:r>
          </a:p>
          <a:p>
            <a:endParaRPr lang="en-US" dirty="0" smtClean="0"/>
          </a:p>
          <a:p>
            <a:r>
              <a:rPr lang="en-US" dirty="0" smtClean="0"/>
              <a:t>Mentally healthy days improved by 6.3% according to the CDC cutoff of 14 or more mentally unhealthy days in the past month. . .</a:t>
            </a:r>
          </a:p>
          <a:p>
            <a:endParaRPr lang="en-US" dirty="0" smtClean="0"/>
          </a:p>
          <a:p>
            <a:r>
              <a:rPr lang="en-US" dirty="0" smtClean="0"/>
              <a:t>But worsened by 0.7% using the ODMH cutoff of 20 or more mentally unhealthy days in the past month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710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and rationale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Defining effective access to health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05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32329116"/>
              </p:ext>
            </p:extLst>
          </p:nvPr>
        </p:nvGraphicFramePr>
        <p:xfrm>
          <a:off x="152400" y="228598"/>
          <a:ext cx="8839202" cy="64008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0600"/>
                <a:gridCol w="771938"/>
                <a:gridCol w="905134"/>
                <a:gridCol w="906902"/>
                <a:gridCol w="965240"/>
                <a:gridCol w="967009"/>
                <a:gridCol w="1147328"/>
                <a:gridCol w="1025347"/>
                <a:gridCol w="1159704"/>
              </a:tblGrid>
              <a:tr h="1723291">
                <a:tc gridSpan="9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Counties Most Frequently Ranked Among Ten Least Favorable </a:t>
                      </a:r>
                      <a:r>
                        <a:rPr lang="en-US" sz="2400" dirty="0" smtClean="0">
                          <a:effectLst/>
                        </a:rPr>
                        <a:t>Health </a:t>
                      </a:r>
                      <a:r>
                        <a:rPr lang="en-US" sz="2400" dirty="0">
                          <a:effectLst/>
                        </a:rPr>
                        <a:t>Care Access Outcomes in 2008 OFHS Survey, </a:t>
                      </a:r>
                      <a:r>
                        <a:rPr lang="en-US" sz="2400" dirty="0" smtClean="0">
                          <a:effectLst/>
                        </a:rPr>
                        <a:t>By </a:t>
                      </a:r>
                      <a:r>
                        <a:rPr lang="en-US" sz="2400" dirty="0">
                          <a:effectLst/>
                        </a:rPr>
                        <a:t>Dependent Variable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30921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County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Medical Care Utilization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Dental Care Utilization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Foregone Medical Care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Foregone Dental Care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Foregone Prescriptions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Self-Reported Health Status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Physically Healthy Days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Mentally Healthy Days (ODMH)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9237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Adams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9237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Gallia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9237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Pike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9237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Scioto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9237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Hocking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9237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Jackson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X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92370">
                <a:tc>
                  <a:txBody>
                    <a:bodyPr/>
                    <a:lstStyle/>
                    <a:p>
                      <a:pPr marL="0" marR="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Lawrence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X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endParaRPr lang="en-US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786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Regional Trends in medical care utilization, 2008-2010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759359503"/>
              </p:ext>
            </p:extLst>
          </p:nvPr>
        </p:nvGraphicFramePr>
        <p:xfrm>
          <a:off x="457200" y="1600200"/>
          <a:ext cx="84582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val 4"/>
          <p:cNvSpPr/>
          <p:nvPr/>
        </p:nvSpPr>
        <p:spPr>
          <a:xfrm>
            <a:off x="7162800" y="1447800"/>
            <a:ext cx="762000" cy="762000"/>
          </a:xfrm>
          <a:prstGeom prst="ellipse">
            <a:avLst/>
          </a:prstGeom>
          <a:noFill/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50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Regional Trends in foregone </a:t>
            </a:r>
            <a:br>
              <a:rPr lang="en-US" dirty="0" smtClean="0"/>
            </a:br>
            <a:r>
              <a:rPr lang="en-US" dirty="0" smtClean="0"/>
              <a:t>medical care, 2008-2010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0720578"/>
              </p:ext>
            </p:extLst>
          </p:nvPr>
        </p:nvGraphicFramePr>
        <p:xfrm>
          <a:off x="228600" y="1676400"/>
          <a:ext cx="85344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079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Regional trends in foregone prescriptions, 2008-2010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9490645"/>
              </p:ext>
            </p:extLst>
          </p:nvPr>
        </p:nvGraphicFramePr>
        <p:xfrm>
          <a:off x="228600" y="1752600"/>
          <a:ext cx="86868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281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Cross-sectional study – cannot draw conclusions about causality</a:t>
            </a:r>
          </a:p>
          <a:p>
            <a:endParaRPr lang="en-US" dirty="0"/>
          </a:p>
          <a:p>
            <a:r>
              <a:rPr lang="en-US" dirty="0" smtClean="0"/>
              <a:t>Different sampling frame and population size from 2008-2010, so comparisons across the two surveys may not represent comparable populations</a:t>
            </a:r>
          </a:p>
          <a:p>
            <a:endParaRPr lang="en-US" dirty="0"/>
          </a:p>
          <a:p>
            <a:r>
              <a:rPr lang="en-US" dirty="0" smtClean="0"/>
              <a:t>In order to adequately assess causality related to health outcomes for individuals or populations, need a longitudinal study following the same individuals over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372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 of key findings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 in 4 adults in Ohio have forgone needed medical care within the past year</a:t>
            </a:r>
          </a:p>
          <a:p>
            <a:endParaRPr lang="en-US" dirty="0" smtClean="0"/>
          </a:p>
          <a:p>
            <a:r>
              <a:rPr lang="en-US" dirty="0" smtClean="0"/>
              <a:t>8.3% of adults do not have a usual source of medical care</a:t>
            </a:r>
          </a:p>
          <a:p>
            <a:endParaRPr lang="en-US" dirty="0" smtClean="0"/>
          </a:p>
          <a:p>
            <a:r>
              <a:rPr lang="en-US" dirty="0" smtClean="0"/>
              <a:t>Among adults age 18-64, 18.8% are uninsured for medical care</a:t>
            </a:r>
          </a:p>
          <a:p>
            <a:endParaRPr lang="en-US" dirty="0" smtClean="0"/>
          </a:p>
          <a:p>
            <a:r>
              <a:rPr lang="en-US" dirty="0" smtClean="0"/>
              <a:t>22.8% of all adults have no prescription drug coverage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18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Key findings - continued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28.2% of all adults report having had difficulty paying medical bills within the past year.  This group is:</a:t>
            </a:r>
          </a:p>
          <a:p>
            <a:pPr lvl="1"/>
            <a:r>
              <a:rPr lang="en-US" dirty="0" smtClean="0"/>
              <a:t>4.5 times more likely to forego needed medical care</a:t>
            </a:r>
          </a:p>
          <a:p>
            <a:pPr lvl="1"/>
            <a:r>
              <a:rPr lang="en-US" dirty="0" smtClean="0"/>
              <a:t>4.3 times more likely to forego needed dental care</a:t>
            </a:r>
          </a:p>
          <a:p>
            <a:pPr lvl="1"/>
            <a:r>
              <a:rPr lang="en-US" dirty="0" smtClean="0"/>
              <a:t>5.6 times more likely to forego needed prescriptions</a:t>
            </a:r>
          </a:p>
          <a:p>
            <a:pPr lvl="1"/>
            <a:r>
              <a:rPr lang="en-US" dirty="0" smtClean="0"/>
              <a:t>1.3 times less likely to have visited a dentist</a:t>
            </a:r>
          </a:p>
          <a:p>
            <a:pPr lvl="1"/>
            <a:r>
              <a:rPr lang="en-US" dirty="0" smtClean="0"/>
              <a:t>2.0 times more likely to report “fair or poor” health status</a:t>
            </a:r>
          </a:p>
          <a:p>
            <a:pPr lvl="1"/>
            <a:r>
              <a:rPr lang="en-US" dirty="0" smtClean="0"/>
              <a:t>2.2 times more likely to report high rates of physically unhealthy days</a:t>
            </a:r>
          </a:p>
          <a:p>
            <a:pPr lvl="1"/>
            <a:r>
              <a:rPr lang="en-US" dirty="0" smtClean="0"/>
              <a:t>2.8 times more likely to report high rates of mentally unhealthy days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45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Targeted efforts to improve health behaviors may lower health care costs for the state. </a:t>
            </a:r>
          </a:p>
          <a:p>
            <a:pPr lvl="1"/>
            <a:r>
              <a:rPr lang="en-US" dirty="0" smtClean="0"/>
              <a:t>Continue funding for existing programs</a:t>
            </a:r>
          </a:p>
          <a:p>
            <a:pPr lvl="1"/>
            <a:r>
              <a:rPr lang="en-US" dirty="0" smtClean="0"/>
              <a:t>Consider additional programmatic development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Targeted efforts to enhance services to individuals living in Appalachian communities, who seem to have the worst overall access to health care may decreased regional disparities in health outcomes.</a:t>
            </a:r>
          </a:p>
          <a:p>
            <a:endParaRPr lang="en-US" dirty="0" smtClean="0"/>
          </a:p>
          <a:p>
            <a:r>
              <a:rPr lang="en-US" dirty="0" smtClean="0"/>
              <a:t>Targeted efforts to enhance services to those living in suburban communities may help mitigate decreases in access seen in this region during the Great Recession.</a:t>
            </a:r>
          </a:p>
          <a:p>
            <a:endParaRPr lang="en-US" dirty="0" smtClean="0"/>
          </a:p>
          <a:p>
            <a:r>
              <a:rPr lang="en-US" dirty="0" smtClean="0"/>
              <a:t>Statewide assessment of the dental workforce and its distribution could lead to improved access to dental care for those most in need.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42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Classic models of access to care evaluate</a:t>
            </a:r>
          </a:p>
          <a:p>
            <a:pPr lvl="1"/>
            <a:r>
              <a:rPr lang="en-US" sz="2400" dirty="0" smtClean="0"/>
              <a:t>Insurance status</a:t>
            </a:r>
          </a:p>
          <a:p>
            <a:pPr lvl="1"/>
            <a:r>
              <a:rPr lang="en-US" sz="2400" dirty="0" smtClean="0"/>
              <a:t>Sociodemographic status</a:t>
            </a:r>
          </a:p>
          <a:p>
            <a:pPr lvl="1"/>
            <a:r>
              <a:rPr lang="en-US" sz="2400" dirty="0" smtClean="0"/>
              <a:t>Health care utilization</a:t>
            </a:r>
          </a:p>
          <a:p>
            <a:pPr lvl="1"/>
            <a:r>
              <a:rPr lang="en-US" sz="2400" dirty="0" smtClean="0"/>
              <a:t>Enabling factors such as transportation and language- and culturally-appropriate care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Effective access to care must also include patient- and population-level </a:t>
            </a:r>
            <a:r>
              <a:rPr lang="en-US" sz="2800" dirty="0"/>
              <a:t>measures of health outcomes</a:t>
            </a:r>
          </a:p>
        </p:txBody>
      </p:sp>
    </p:spTree>
    <p:extLst>
      <p:ext uri="{BB962C8B-B14F-4D97-AF65-F5344CB8AC3E}">
        <p14:creationId xmlns:p14="http://schemas.microsoft.com/office/powerpoint/2010/main" val="6539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Logic Model for Effective </a:t>
            </a:r>
            <a:br>
              <a:rPr lang="en-US" dirty="0" smtClean="0"/>
            </a:br>
            <a:r>
              <a:rPr lang="en-US" dirty="0" smtClean="0"/>
              <a:t>Access to Health Care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128088470"/>
              </p:ext>
            </p:extLst>
          </p:nvPr>
        </p:nvGraphicFramePr>
        <p:xfrm>
          <a:off x="228600" y="1600200"/>
          <a:ext cx="8686800" cy="5245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Bent-Up Arrow 2"/>
          <p:cNvSpPr/>
          <p:nvPr/>
        </p:nvSpPr>
        <p:spPr>
          <a:xfrm>
            <a:off x="5334000" y="5334000"/>
            <a:ext cx="381000" cy="9906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364205" y="5995191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 assessed in this study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29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Intermediate and Proximate Outcomes – A brief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Intermediate outcomes</a:t>
            </a:r>
          </a:p>
          <a:p>
            <a:pPr lvl="1"/>
            <a:r>
              <a:rPr lang="en-US" dirty="0" smtClean="0"/>
              <a:t>Utilization of health care</a:t>
            </a:r>
          </a:p>
          <a:p>
            <a:pPr lvl="1"/>
            <a:r>
              <a:rPr lang="en-US" dirty="0" smtClean="0"/>
              <a:t>Cost/health care spending</a:t>
            </a:r>
          </a:p>
          <a:p>
            <a:pPr lvl="1"/>
            <a:endParaRPr lang="en-US" dirty="0"/>
          </a:p>
          <a:p>
            <a:r>
              <a:rPr lang="en-US" dirty="0" smtClean="0"/>
              <a:t>Proximate (to the individual) outcomes</a:t>
            </a:r>
          </a:p>
          <a:p>
            <a:pPr lvl="1"/>
            <a:r>
              <a:rPr lang="en-US" dirty="0" smtClean="0"/>
              <a:t>Self-reported health status</a:t>
            </a:r>
          </a:p>
          <a:p>
            <a:pPr lvl="1"/>
            <a:r>
              <a:rPr lang="en-US" dirty="0" smtClean="0"/>
              <a:t>Health-related quality of life</a:t>
            </a:r>
          </a:p>
          <a:p>
            <a:pPr lvl="1"/>
            <a:r>
              <a:rPr lang="en-US" dirty="0" smtClean="0"/>
              <a:t>Measures of disease outcomes</a:t>
            </a:r>
          </a:p>
          <a:p>
            <a:pPr lvl="1"/>
            <a:r>
              <a:rPr lang="en-US" dirty="0" smtClean="0"/>
              <a:t>Measures of preventive services delivered</a:t>
            </a:r>
          </a:p>
          <a:p>
            <a:pPr lvl="1"/>
            <a:r>
              <a:rPr lang="en-US" dirty="0" smtClean="0"/>
              <a:t>Quality-adjusted </a:t>
            </a:r>
            <a:r>
              <a:rPr lang="en-US" dirty="0"/>
              <a:t>life years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59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Autofit/>
          </a:bodyPr>
          <a:lstStyle/>
          <a:p>
            <a:r>
              <a:rPr lang="en-US" sz="2000" dirty="0" smtClean="0"/>
              <a:t>Evaluate the current state of access to health care and factors related to effective access</a:t>
            </a:r>
          </a:p>
          <a:p>
            <a:endParaRPr lang="en-US" sz="2000" dirty="0"/>
          </a:p>
          <a:p>
            <a:r>
              <a:rPr lang="en-US" sz="2000" dirty="0" smtClean="0"/>
              <a:t>Assess the equity of health care access among four population subgroups of interest</a:t>
            </a:r>
          </a:p>
          <a:p>
            <a:pPr lvl="1"/>
            <a:r>
              <a:rPr lang="en-US" sz="1800" dirty="0" smtClean="0"/>
              <a:t>Gender</a:t>
            </a:r>
          </a:p>
          <a:p>
            <a:pPr lvl="1"/>
            <a:r>
              <a:rPr lang="en-US" sz="1800" dirty="0" smtClean="0"/>
              <a:t>Race/ethnicity</a:t>
            </a:r>
          </a:p>
          <a:p>
            <a:pPr lvl="1"/>
            <a:r>
              <a:rPr lang="en-US" sz="1800" dirty="0" smtClean="0"/>
              <a:t>LGBT status</a:t>
            </a:r>
          </a:p>
          <a:p>
            <a:pPr lvl="1"/>
            <a:r>
              <a:rPr lang="en-US" sz="1800" dirty="0" smtClean="0"/>
              <a:t>Region of residence</a:t>
            </a:r>
          </a:p>
          <a:p>
            <a:endParaRPr lang="en-US" sz="2000" dirty="0"/>
          </a:p>
          <a:p>
            <a:r>
              <a:rPr lang="en-US" sz="2000" dirty="0" smtClean="0"/>
              <a:t>Rank counties and regions on intermediate and proximate measures of access to health care and examine trends in these measures at these geographic levels from 2008 to 2010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2976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– Specific Aim #1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65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1283</TotalTime>
  <Words>3179</Words>
  <Application>Microsoft Office PowerPoint</Application>
  <PresentationFormat>On-screen Show (4:3)</PresentationFormat>
  <Paragraphs>473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Apothecary</vt:lpstr>
      <vt:lpstr>Effective Access to Health Care for Adults in Ohio</vt:lpstr>
      <vt:lpstr>Acknowledgments</vt:lpstr>
      <vt:lpstr>overview</vt:lpstr>
      <vt:lpstr>Background and rationale</vt:lpstr>
      <vt:lpstr>Background</vt:lpstr>
      <vt:lpstr>Logic Model for Effective  Access to Health Care</vt:lpstr>
      <vt:lpstr>Intermediate and Proximate Outcomes – A brief summary</vt:lpstr>
      <vt:lpstr>Specific aims</vt:lpstr>
      <vt:lpstr>Methods – Specific Aim #1</vt:lpstr>
      <vt:lpstr>General Methodology</vt:lpstr>
      <vt:lpstr>Dependent Variables Analyzed – Intermediate Outcomes</vt:lpstr>
      <vt:lpstr>Dependent Variables Analyzed – Proximate Outcomes</vt:lpstr>
      <vt:lpstr>Independent Variables - Environment</vt:lpstr>
      <vt:lpstr>Independent variables –  Population characteristics</vt:lpstr>
      <vt:lpstr>Analytic framework</vt:lpstr>
      <vt:lpstr>Findings:  Specific aim #1</vt:lpstr>
      <vt:lpstr>Medical care utilization  (No medical or ED visit within past 12 months)</vt:lpstr>
      <vt:lpstr>Foregone medical care (unmet need for medical care within past 12 months)</vt:lpstr>
      <vt:lpstr>Dental care utilization  (No dental visit within the past 12 months)</vt:lpstr>
      <vt:lpstr>Foregone dental care (Unmet Need for Dental Care within past 12 months)</vt:lpstr>
      <vt:lpstr>Foregone prescriptions (Unmet need for a prescription within the past 12 months)</vt:lpstr>
      <vt:lpstr>Self-reported health status (Fair or poor self-reported health status)</vt:lpstr>
      <vt:lpstr>Healthy days – physical (≥ 14 physically unhealthy days out of the last 30 days)</vt:lpstr>
      <vt:lpstr>Healthy days – mental  (≥ 14 mentally unhealthy days out of the last 30 days – CDC Cutoff; ≥ 20 mentally unhealthy days out of the last 30 days – ODMH Cutoff)</vt:lpstr>
      <vt:lpstr>Healthy days – mental  (CONTINUED) (≥ 14 mentally unhealthy days out of the last 30 days – CDC Cutoff; ≥ 20 mentally unhealthy days out of the last 30 days – ODMH Cutoff)</vt:lpstr>
      <vt:lpstr>Psychological distress – K6 Score (K6 Score ≥ 13 = Very high risk for psychological distress)</vt:lpstr>
      <vt:lpstr>Psychological distress – K6 Score (K6 Score ≥ 13 = Very high risk for psychological distress)</vt:lpstr>
      <vt:lpstr>Findings:  Specific aim #2</vt:lpstr>
      <vt:lpstr>Methods – specific aim #2</vt:lpstr>
      <vt:lpstr>Gender differences in  medical care utilization</vt:lpstr>
      <vt:lpstr>Gender differences in  dental care utilization</vt:lpstr>
      <vt:lpstr>Gender differences in  foregone medical care</vt:lpstr>
      <vt:lpstr>Gender differences in  foregone prescriptions</vt:lpstr>
      <vt:lpstr>Race/ethnicity differences in foregone dental care</vt:lpstr>
      <vt:lpstr>Regional differences in foregone dental care</vt:lpstr>
      <vt:lpstr>Findings:  Specific aim #3</vt:lpstr>
      <vt:lpstr>Methods – specific aim #3</vt:lpstr>
      <vt:lpstr>Key findings – trends 2008-2010</vt:lpstr>
      <vt:lpstr>Key findings – trends 2008-2010</vt:lpstr>
      <vt:lpstr>PowerPoint Presentation</vt:lpstr>
      <vt:lpstr>Regional Trends in medical care utilization, 2008-2010</vt:lpstr>
      <vt:lpstr>Regional Trends in foregone  medical care, 2008-2010</vt:lpstr>
      <vt:lpstr>Regional trends in foregone prescriptions, 2008-2010</vt:lpstr>
      <vt:lpstr>Limitations</vt:lpstr>
      <vt:lpstr>Summary of key findings </vt:lpstr>
      <vt:lpstr>Key findings - continued</vt:lpstr>
      <vt:lpstr>Policy recommendations</vt:lpstr>
      <vt:lpstr>questions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Effective Access to Health Care for Adults in Ohio:  Analyzing Data from OFHS 2010</dc:title>
  <dc:creator>Sharon K. Hull, MD, MPH</dc:creator>
  <cp:lastModifiedBy>Sharon K. Hull, MD, MPH</cp:lastModifiedBy>
  <cp:revision>40</cp:revision>
  <dcterms:created xsi:type="dcterms:W3CDTF">2011-07-22T12:31:12Z</dcterms:created>
  <dcterms:modified xsi:type="dcterms:W3CDTF">2011-07-27T01:56:47Z</dcterms:modified>
</cp:coreProperties>
</file>