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charts/chart17.xml" ContentType="application/vnd.openxmlformats-officedocument.drawingml.chart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Default Extension="docx" ContentType="application/vnd.openxmlformats-officedocument.wordprocessingml.document"/>
  <Override PartName="/ppt/charts/chart13.xml" ContentType="application/vnd.openxmlformats-officedocument.drawingml.char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ppt/charts/chart22.xml" ContentType="application/vnd.openxmlformats-officedocument.drawingml.chart+xml"/>
  <Override PartName="/ppt/charts/chart7.xml" ContentType="application/vnd.openxmlformats-officedocument.drawingml.chart+xml"/>
  <Override PartName="/ppt/charts/chart20.xml" ContentType="application/vnd.openxmlformats-officedocument.drawingml.chart+xml"/>
  <Override PartName="/ppt/diagrams/layout1.xml" ContentType="application/vnd.openxmlformats-officedocument.drawingml.diagramLayou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charts/chart18.xml" ContentType="application/vnd.openxmlformats-officedocument.drawingml.char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emf" ContentType="image/x-emf"/>
  <Override PartName="/ppt/charts/chart16.xml" ContentType="application/vnd.openxmlformats-officedocument.drawingml.char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Override PartName="/ppt/charts/chart14.xml" ContentType="application/vnd.openxmlformats-officedocument.drawingml.char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charts/chart8.xml" ContentType="application/vnd.openxmlformats-officedocument.drawingml.chart+xml"/>
  <Override PartName="/ppt/charts/chart12.xml" ContentType="application/vnd.openxmlformats-officedocument.drawingml.chart+xml"/>
  <Override PartName="/ppt/charts/chart21.xml" ContentType="application/vnd.openxmlformats-officedocument.drawingml.char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charts/chart6.xml" ContentType="application/vnd.openxmlformats-officedocument.drawingml.chart+xml"/>
  <Override PartName="/ppt/charts/chart10.xml" ContentType="application/vnd.openxmlformats-officedocument.drawingml.chart+xml"/>
  <Override PartName="/ppt/charts/chart4.xml" ContentType="application/vnd.openxmlformats-officedocument.drawingml.chart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diagrams/data1.xml" ContentType="application/vnd.openxmlformats-officedocument.drawingml.diagramData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charts/chart19.xml" ContentType="application/vnd.openxmlformats-officedocument.drawingml.char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charts/chart15.xml" ContentType="application/vnd.openxmlformats-officedocument.drawingml.char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notesMasterIdLst>
    <p:notesMasterId r:id="rId59"/>
  </p:notesMasterIdLst>
  <p:sldIdLst>
    <p:sldId id="321" r:id="rId2"/>
    <p:sldId id="257" r:id="rId3"/>
    <p:sldId id="258" r:id="rId4"/>
    <p:sldId id="260" r:id="rId5"/>
    <p:sldId id="261" r:id="rId6"/>
    <p:sldId id="320" r:id="rId7"/>
    <p:sldId id="301" r:id="rId8"/>
    <p:sldId id="330" r:id="rId9"/>
    <p:sldId id="329" r:id="rId10"/>
    <p:sldId id="259" r:id="rId11"/>
    <p:sldId id="266" r:id="rId12"/>
    <p:sldId id="270" r:id="rId13"/>
    <p:sldId id="298" r:id="rId14"/>
    <p:sldId id="269" r:id="rId15"/>
    <p:sldId id="271" r:id="rId16"/>
    <p:sldId id="272" r:id="rId17"/>
    <p:sldId id="274" r:id="rId18"/>
    <p:sldId id="275" r:id="rId19"/>
    <p:sldId id="306" r:id="rId20"/>
    <p:sldId id="291" r:id="rId21"/>
    <p:sldId id="292" r:id="rId22"/>
    <p:sldId id="293" r:id="rId23"/>
    <p:sldId id="294" r:id="rId24"/>
    <p:sldId id="295" r:id="rId25"/>
    <p:sldId id="296" r:id="rId26"/>
    <p:sldId id="299" r:id="rId27"/>
    <p:sldId id="277" r:id="rId28"/>
    <p:sldId id="322" r:id="rId29"/>
    <p:sldId id="278" r:id="rId30"/>
    <p:sldId id="323" r:id="rId31"/>
    <p:sldId id="280" r:id="rId32"/>
    <p:sldId id="325" r:id="rId33"/>
    <p:sldId id="282" r:id="rId34"/>
    <p:sldId id="327" r:id="rId35"/>
    <p:sldId id="287" r:id="rId36"/>
    <p:sldId id="302" r:id="rId37"/>
    <p:sldId id="328" r:id="rId38"/>
    <p:sldId id="283" r:id="rId39"/>
    <p:sldId id="284" r:id="rId40"/>
    <p:sldId id="290" r:id="rId41"/>
    <p:sldId id="314" r:id="rId42"/>
    <p:sldId id="315" r:id="rId43"/>
    <p:sldId id="316" r:id="rId44"/>
    <p:sldId id="308" r:id="rId45"/>
    <p:sldId id="310" r:id="rId46"/>
    <p:sldId id="309" r:id="rId47"/>
    <p:sldId id="311" r:id="rId48"/>
    <p:sldId id="312" r:id="rId49"/>
    <p:sldId id="313" r:id="rId50"/>
    <p:sldId id="331" r:id="rId51"/>
    <p:sldId id="273" r:id="rId52"/>
    <p:sldId id="279" r:id="rId53"/>
    <p:sldId id="324" r:id="rId54"/>
    <p:sldId id="281" r:id="rId55"/>
    <p:sldId id="326" r:id="rId56"/>
    <p:sldId id="318" r:id="rId57"/>
    <p:sldId id="319" r:id="rId5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67" autoAdjust="0"/>
  </p:normalViewPr>
  <p:slideViewPr>
    <p:cSldViewPr>
      <p:cViewPr>
        <p:scale>
          <a:sx n="85" d="100"/>
          <a:sy n="85" d="100"/>
        </p:scale>
        <p:origin x="-624" y="5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682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3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2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3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4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5.xlsx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6.xlsx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7.xlsx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24.xlsx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25.xlsx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26.xlsx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27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4.xlsx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28.xlsx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29.xlsx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30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5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6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7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8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9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0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/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2008 - Yes</c:v>
                </c:pt>
              </c:strCache>
            </c:strRef>
          </c:tx>
          <c:cat>
            <c:strRef>
              <c:f>Sheet1!$A$2:$A$5</c:f>
              <c:strCache>
                <c:ptCount val="4"/>
                <c:pt idx="0">
                  <c:v>All</c:v>
                </c:pt>
                <c:pt idx="1">
                  <c:v>Not chronic</c:v>
                </c:pt>
                <c:pt idx="2">
                  <c:v>Chronic mental health</c:v>
                </c:pt>
                <c:pt idx="3">
                  <c:v>Other chronic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91.1</c:v>
                </c:pt>
                <c:pt idx="1">
                  <c:v>88.7</c:v>
                </c:pt>
                <c:pt idx="2">
                  <c:v>93.4</c:v>
                </c:pt>
                <c:pt idx="3">
                  <c:v>91.6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2008 - No</c:v>
                </c:pt>
              </c:strCache>
            </c:strRef>
          </c:tx>
          <c:cat>
            <c:strRef>
              <c:f>Sheet1!$A$2:$A$5</c:f>
              <c:strCache>
                <c:ptCount val="4"/>
                <c:pt idx="0">
                  <c:v>All</c:v>
                </c:pt>
                <c:pt idx="1">
                  <c:v>Not chronic</c:v>
                </c:pt>
                <c:pt idx="2">
                  <c:v>Chronic mental health</c:v>
                </c:pt>
                <c:pt idx="3">
                  <c:v>Other chronic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8.1</c:v>
                </c:pt>
                <c:pt idx="1">
                  <c:v>10.3</c:v>
                </c:pt>
                <c:pt idx="2">
                  <c:v>6.2</c:v>
                </c:pt>
                <c:pt idx="3">
                  <c:v>7.5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2010 - Yes</c:v>
                </c:pt>
              </c:strCache>
            </c:strRef>
          </c:tx>
          <c:cat>
            <c:strRef>
              <c:f>Sheet1!$A$2:$A$5</c:f>
              <c:strCache>
                <c:ptCount val="4"/>
                <c:pt idx="0">
                  <c:v>All</c:v>
                </c:pt>
                <c:pt idx="1">
                  <c:v>Not chronic</c:v>
                </c:pt>
                <c:pt idx="2">
                  <c:v>Chronic mental health</c:v>
                </c:pt>
                <c:pt idx="3">
                  <c:v>Other chronic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90.6</c:v>
                </c:pt>
                <c:pt idx="1">
                  <c:v>87.8</c:v>
                </c:pt>
                <c:pt idx="2">
                  <c:v>94</c:v>
                </c:pt>
                <c:pt idx="3">
                  <c:v>91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2010 - No</c:v>
                </c:pt>
              </c:strCache>
            </c:strRef>
          </c:tx>
          <c:cat>
            <c:strRef>
              <c:f>Sheet1!$A$2:$A$5</c:f>
              <c:strCache>
                <c:ptCount val="4"/>
                <c:pt idx="0">
                  <c:v>All</c:v>
                </c:pt>
                <c:pt idx="1">
                  <c:v>Not chronic</c:v>
                </c:pt>
                <c:pt idx="2">
                  <c:v>Chronic mental health</c:v>
                </c:pt>
                <c:pt idx="3">
                  <c:v>Other chronic</c:v>
                </c:pt>
              </c:strCache>
            </c:strRef>
          </c:cat>
          <c:val>
            <c:numRef>
              <c:f>Sheet1!$E$2:$E$5</c:f>
              <c:numCache>
                <c:formatCode>General</c:formatCode>
                <c:ptCount val="4"/>
                <c:pt idx="0">
                  <c:v>8.2000000000000011</c:v>
                </c:pt>
                <c:pt idx="1">
                  <c:v>11</c:v>
                </c:pt>
                <c:pt idx="2">
                  <c:v>5.7</c:v>
                </c:pt>
                <c:pt idx="3">
                  <c:v>7.7</c:v>
                </c:pt>
              </c:numCache>
            </c:numRef>
          </c:val>
        </c:ser>
        <c:axId val="103405824"/>
        <c:axId val="103682048"/>
      </c:barChart>
      <c:catAx>
        <c:axId val="103405824"/>
        <c:scaling>
          <c:orientation val="minMax"/>
        </c:scaling>
        <c:axPos val="b"/>
        <c:tickLblPos val="nextTo"/>
        <c:crossAx val="103682048"/>
        <c:crosses val="autoZero"/>
        <c:auto val="1"/>
        <c:lblAlgn val="ctr"/>
        <c:lblOffset val="100"/>
      </c:catAx>
      <c:valAx>
        <c:axId val="103682048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03405824"/>
        <c:crosses val="autoZero"/>
        <c:crossBetween val="between"/>
      </c:valAx>
    </c:plotArea>
    <c:legend>
      <c:legendPos val="r"/>
      <c:layout/>
    </c:legend>
    <c:plotVisOnly val="1"/>
    <c:dispBlanksAs val="gap"/>
  </c:chart>
  <c:txPr>
    <a:bodyPr/>
    <a:lstStyle/>
    <a:p>
      <a:pPr>
        <a:defRPr sz="1800"/>
      </a:pPr>
      <a:endParaRPr lang="en-US"/>
    </a:p>
  </c:txPr>
  <c:externalData r:id="rId1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/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Clinic</c:v>
                </c:pt>
              </c:strCache>
            </c:strRef>
          </c:tx>
          <c:cat>
            <c:strRef>
              <c:f>Sheet1!$A$2:$A$6</c:f>
              <c:strCache>
                <c:ptCount val="5"/>
                <c:pt idx="0">
                  <c:v>All</c:v>
                </c:pt>
                <c:pt idx="1">
                  <c:v>Appalachia</c:v>
                </c:pt>
                <c:pt idx="2">
                  <c:v>Rural Non-Appalachia</c:v>
                </c:pt>
                <c:pt idx="3">
                  <c:v>Suburban</c:v>
                </c:pt>
                <c:pt idx="4">
                  <c:v>Metro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13.1</c:v>
                </c:pt>
                <c:pt idx="1">
                  <c:v>16.2</c:v>
                </c:pt>
                <c:pt idx="2">
                  <c:v>12</c:v>
                </c:pt>
                <c:pt idx="3">
                  <c:v>10.200000000000001</c:v>
                </c:pt>
                <c:pt idx="4">
                  <c:v>13.7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Doctor</c:v>
                </c:pt>
              </c:strCache>
            </c:strRef>
          </c:tx>
          <c:cat>
            <c:strRef>
              <c:f>Sheet1!$A$2:$A$6</c:f>
              <c:strCache>
                <c:ptCount val="5"/>
                <c:pt idx="0">
                  <c:v>All</c:v>
                </c:pt>
                <c:pt idx="1">
                  <c:v>Appalachia</c:v>
                </c:pt>
                <c:pt idx="2">
                  <c:v>Rural Non-Appalachia</c:v>
                </c:pt>
                <c:pt idx="3">
                  <c:v>Suburban</c:v>
                </c:pt>
                <c:pt idx="4">
                  <c:v>Metro</c:v>
                </c:pt>
              </c:strCache>
            </c:strRef>
          </c:cat>
          <c:val>
            <c:numRef>
              <c:f>Sheet1!$C$2:$C$6</c:f>
              <c:numCache>
                <c:formatCode>General</c:formatCode>
                <c:ptCount val="5"/>
                <c:pt idx="0">
                  <c:v>73.599999999999994</c:v>
                </c:pt>
                <c:pt idx="1">
                  <c:v>66.5</c:v>
                </c:pt>
                <c:pt idx="2">
                  <c:v>76.7</c:v>
                </c:pt>
                <c:pt idx="3">
                  <c:v>79.8</c:v>
                </c:pt>
                <c:pt idx="4">
                  <c:v>72.3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ER</c:v>
                </c:pt>
              </c:strCache>
            </c:strRef>
          </c:tx>
          <c:cat>
            <c:strRef>
              <c:f>Sheet1!$A$2:$A$6</c:f>
              <c:strCache>
                <c:ptCount val="5"/>
                <c:pt idx="0">
                  <c:v>All</c:v>
                </c:pt>
                <c:pt idx="1">
                  <c:v>Appalachia</c:v>
                </c:pt>
                <c:pt idx="2">
                  <c:v>Rural Non-Appalachia</c:v>
                </c:pt>
                <c:pt idx="3">
                  <c:v>Suburban</c:v>
                </c:pt>
                <c:pt idx="4">
                  <c:v>Metro</c:v>
                </c:pt>
              </c:strCache>
            </c:strRef>
          </c:cat>
          <c:val>
            <c:numRef>
              <c:f>Sheet1!$D$2:$D$6</c:f>
              <c:numCache>
                <c:formatCode>General</c:formatCode>
                <c:ptCount val="5"/>
                <c:pt idx="0">
                  <c:v>5.8</c:v>
                </c:pt>
                <c:pt idx="1">
                  <c:v>8.8000000000000007</c:v>
                </c:pt>
                <c:pt idx="2">
                  <c:v>5.2</c:v>
                </c:pt>
                <c:pt idx="3">
                  <c:v>3.6</c:v>
                </c:pt>
                <c:pt idx="4">
                  <c:v>6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Other</c:v>
                </c:pt>
              </c:strCache>
            </c:strRef>
          </c:tx>
          <c:cat>
            <c:strRef>
              <c:f>Sheet1!$A$2:$A$6</c:f>
              <c:strCache>
                <c:ptCount val="5"/>
                <c:pt idx="0">
                  <c:v>All</c:v>
                </c:pt>
                <c:pt idx="1">
                  <c:v>Appalachia</c:v>
                </c:pt>
                <c:pt idx="2">
                  <c:v>Rural Non-Appalachia</c:v>
                </c:pt>
                <c:pt idx="3">
                  <c:v>Suburban</c:v>
                </c:pt>
                <c:pt idx="4">
                  <c:v>Metro</c:v>
                </c:pt>
              </c:strCache>
            </c:strRef>
          </c:cat>
          <c:val>
            <c:numRef>
              <c:f>Sheet1!$E$2:$E$6</c:f>
              <c:numCache>
                <c:formatCode>General</c:formatCode>
                <c:ptCount val="5"/>
                <c:pt idx="0">
                  <c:v>7.5</c:v>
                </c:pt>
                <c:pt idx="1">
                  <c:v>8.5</c:v>
                </c:pt>
                <c:pt idx="2">
                  <c:v>6.1</c:v>
                </c:pt>
                <c:pt idx="3">
                  <c:v>6.4</c:v>
                </c:pt>
                <c:pt idx="4">
                  <c:v>8</c:v>
                </c:pt>
              </c:numCache>
            </c:numRef>
          </c:val>
        </c:ser>
        <c:axId val="128507904"/>
        <c:axId val="128509440"/>
      </c:barChart>
      <c:catAx>
        <c:axId val="128507904"/>
        <c:scaling>
          <c:orientation val="minMax"/>
        </c:scaling>
        <c:axPos val="b"/>
        <c:tickLblPos val="nextTo"/>
        <c:crossAx val="128509440"/>
        <c:crosses val="autoZero"/>
        <c:auto val="1"/>
        <c:lblAlgn val="ctr"/>
        <c:lblOffset val="100"/>
      </c:catAx>
      <c:valAx>
        <c:axId val="128509440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28507904"/>
        <c:crosses val="autoZero"/>
        <c:crossBetween val="between"/>
      </c:valAx>
    </c:plotArea>
    <c:legend>
      <c:legendPos val="r"/>
      <c:layout/>
    </c:legend>
    <c:plotVisOnly val="1"/>
    <c:dispBlanksAs val="gap"/>
  </c:chart>
  <c:txPr>
    <a:bodyPr/>
    <a:lstStyle/>
    <a:p>
      <a:pPr>
        <a:defRPr sz="1800"/>
      </a:pPr>
      <a:endParaRPr lang="en-US"/>
    </a:p>
  </c:txPr>
  <c:externalData r:id="rId1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>
        <c:manualLayout>
          <c:layoutTarget val="inner"/>
          <c:xMode val="edge"/>
          <c:yMode val="edge"/>
          <c:x val="9.2715464138411266E-2"/>
          <c:y val="3.465450336204693E-2"/>
          <c:w val="0.74382519149392046"/>
          <c:h val="0.49213128786072707"/>
        </c:manualLayout>
      </c:layout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Clinic</c:v>
                </c:pt>
              </c:strCache>
            </c:strRef>
          </c:tx>
          <c:cat>
            <c:strRef>
              <c:f>Sheet1!$A$2:$A$6</c:f>
              <c:strCache>
                <c:ptCount val="5"/>
                <c:pt idx="0">
                  <c:v>All</c:v>
                </c:pt>
                <c:pt idx="1">
                  <c:v>Appalachia</c:v>
                </c:pt>
                <c:pt idx="2">
                  <c:v>Rural Non-Appalachia</c:v>
                </c:pt>
                <c:pt idx="3">
                  <c:v>Suburban</c:v>
                </c:pt>
                <c:pt idx="4">
                  <c:v>Metro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14</c:v>
                </c:pt>
                <c:pt idx="1">
                  <c:v>16</c:v>
                </c:pt>
                <c:pt idx="2">
                  <c:v>10.6</c:v>
                </c:pt>
                <c:pt idx="3">
                  <c:v>11.7</c:v>
                </c:pt>
                <c:pt idx="4">
                  <c:v>14.9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Doctor</c:v>
                </c:pt>
              </c:strCache>
            </c:strRef>
          </c:tx>
          <c:cat>
            <c:strRef>
              <c:f>Sheet1!$A$2:$A$6</c:f>
              <c:strCache>
                <c:ptCount val="5"/>
                <c:pt idx="0">
                  <c:v>All</c:v>
                </c:pt>
                <c:pt idx="1">
                  <c:v>Appalachia</c:v>
                </c:pt>
                <c:pt idx="2">
                  <c:v>Rural Non-Appalachia</c:v>
                </c:pt>
                <c:pt idx="3">
                  <c:v>Suburban</c:v>
                </c:pt>
                <c:pt idx="4">
                  <c:v>Metro</c:v>
                </c:pt>
              </c:strCache>
            </c:strRef>
          </c:cat>
          <c:val>
            <c:numRef>
              <c:f>Sheet1!$C$2:$C$6</c:f>
              <c:numCache>
                <c:formatCode>General</c:formatCode>
                <c:ptCount val="5"/>
                <c:pt idx="0">
                  <c:v>72.5</c:v>
                </c:pt>
                <c:pt idx="1">
                  <c:v>72</c:v>
                </c:pt>
                <c:pt idx="2">
                  <c:v>77</c:v>
                </c:pt>
                <c:pt idx="3">
                  <c:v>76.5</c:v>
                </c:pt>
                <c:pt idx="4">
                  <c:v>70.400000000000006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ER</c:v>
                </c:pt>
              </c:strCache>
            </c:strRef>
          </c:tx>
          <c:cat>
            <c:strRef>
              <c:f>Sheet1!$A$2:$A$6</c:f>
              <c:strCache>
                <c:ptCount val="5"/>
                <c:pt idx="0">
                  <c:v>All</c:v>
                </c:pt>
                <c:pt idx="1">
                  <c:v>Appalachia</c:v>
                </c:pt>
                <c:pt idx="2">
                  <c:v>Rural Non-Appalachia</c:v>
                </c:pt>
                <c:pt idx="3">
                  <c:v>Suburban</c:v>
                </c:pt>
                <c:pt idx="4">
                  <c:v>Metro</c:v>
                </c:pt>
              </c:strCache>
            </c:strRef>
          </c:cat>
          <c:val>
            <c:numRef>
              <c:f>Sheet1!$D$2:$D$6</c:f>
              <c:numCache>
                <c:formatCode>General</c:formatCode>
                <c:ptCount val="5"/>
                <c:pt idx="0">
                  <c:v>5.2</c:v>
                </c:pt>
                <c:pt idx="1">
                  <c:v>4.5999999999999996</c:v>
                </c:pt>
                <c:pt idx="2">
                  <c:v>4.9000000000000004</c:v>
                </c:pt>
                <c:pt idx="3">
                  <c:v>4.3</c:v>
                </c:pt>
                <c:pt idx="4">
                  <c:v>5.8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Other</c:v>
                </c:pt>
              </c:strCache>
            </c:strRef>
          </c:tx>
          <c:cat>
            <c:strRef>
              <c:f>Sheet1!$A$2:$A$6</c:f>
              <c:strCache>
                <c:ptCount val="5"/>
                <c:pt idx="0">
                  <c:v>All</c:v>
                </c:pt>
                <c:pt idx="1">
                  <c:v>Appalachia</c:v>
                </c:pt>
                <c:pt idx="2">
                  <c:v>Rural Non-Appalachia</c:v>
                </c:pt>
                <c:pt idx="3">
                  <c:v>Suburban</c:v>
                </c:pt>
                <c:pt idx="4">
                  <c:v>Metro</c:v>
                </c:pt>
              </c:strCache>
            </c:strRef>
          </c:cat>
          <c:val>
            <c:numRef>
              <c:f>Sheet1!$E$2:$E$6</c:f>
              <c:numCache>
                <c:formatCode>General</c:formatCode>
                <c:ptCount val="5"/>
                <c:pt idx="0">
                  <c:v>8.3000000000000007</c:v>
                </c:pt>
                <c:pt idx="1">
                  <c:v>7.5</c:v>
                </c:pt>
                <c:pt idx="2">
                  <c:v>7.5</c:v>
                </c:pt>
                <c:pt idx="3">
                  <c:v>7.5</c:v>
                </c:pt>
                <c:pt idx="4">
                  <c:v>9</c:v>
                </c:pt>
              </c:numCache>
            </c:numRef>
          </c:val>
        </c:ser>
        <c:axId val="128560512"/>
        <c:axId val="128562304"/>
      </c:barChart>
      <c:catAx>
        <c:axId val="128560512"/>
        <c:scaling>
          <c:orientation val="minMax"/>
        </c:scaling>
        <c:axPos val="b"/>
        <c:tickLblPos val="nextTo"/>
        <c:crossAx val="128562304"/>
        <c:crosses val="autoZero"/>
        <c:auto val="1"/>
        <c:lblAlgn val="ctr"/>
        <c:lblOffset val="100"/>
      </c:catAx>
      <c:valAx>
        <c:axId val="128562304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28560512"/>
        <c:crosses val="autoZero"/>
        <c:crossBetween val="between"/>
      </c:valAx>
    </c:plotArea>
    <c:legend>
      <c:legendPos val="r"/>
      <c:layout/>
    </c:legend>
    <c:plotVisOnly val="1"/>
    <c:dispBlanksAs val="gap"/>
  </c:chart>
  <c:txPr>
    <a:bodyPr/>
    <a:lstStyle/>
    <a:p>
      <a:pPr>
        <a:defRPr sz="1800"/>
      </a:pPr>
      <a:endParaRPr lang="en-US"/>
    </a:p>
  </c:txPr>
  <c:externalData r:id="rId1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/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Clinic</c:v>
                </c:pt>
              </c:strCache>
            </c:strRef>
          </c:tx>
          <c:cat>
            <c:strRef>
              <c:f>Sheet1!$A$2:$A$6</c:f>
              <c:strCache>
                <c:ptCount val="5"/>
                <c:pt idx="0">
                  <c:v>All</c:v>
                </c:pt>
                <c:pt idx="1">
                  <c:v>White</c:v>
                </c:pt>
                <c:pt idx="2">
                  <c:v>Black</c:v>
                </c:pt>
                <c:pt idx="3">
                  <c:v>Asian</c:v>
                </c:pt>
                <c:pt idx="4">
                  <c:v>Hispanic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13.1</c:v>
                </c:pt>
                <c:pt idx="1">
                  <c:v>11.2</c:v>
                </c:pt>
                <c:pt idx="2">
                  <c:v>24.7</c:v>
                </c:pt>
                <c:pt idx="3">
                  <c:v>23.8</c:v>
                </c:pt>
                <c:pt idx="4">
                  <c:v>31.3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Doctor</c:v>
                </c:pt>
              </c:strCache>
            </c:strRef>
          </c:tx>
          <c:cat>
            <c:strRef>
              <c:f>Sheet1!$A$2:$A$6</c:f>
              <c:strCache>
                <c:ptCount val="5"/>
                <c:pt idx="0">
                  <c:v>All</c:v>
                </c:pt>
                <c:pt idx="1">
                  <c:v>White</c:v>
                </c:pt>
                <c:pt idx="2">
                  <c:v>Black</c:v>
                </c:pt>
                <c:pt idx="3">
                  <c:v>Asian</c:v>
                </c:pt>
                <c:pt idx="4">
                  <c:v>Hispanic</c:v>
                </c:pt>
              </c:strCache>
            </c:strRef>
          </c:cat>
          <c:val>
            <c:numRef>
              <c:f>Sheet1!$C$2:$C$6</c:f>
              <c:numCache>
                <c:formatCode>General</c:formatCode>
                <c:ptCount val="5"/>
                <c:pt idx="0">
                  <c:v>73.599999999999994</c:v>
                </c:pt>
                <c:pt idx="1">
                  <c:v>77.400000000000006</c:v>
                </c:pt>
                <c:pt idx="2">
                  <c:v>48.9</c:v>
                </c:pt>
                <c:pt idx="3">
                  <c:v>63.9</c:v>
                </c:pt>
                <c:pt idx="4">
                  <c:v>47.5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ER</c:v>
                </c:pt>
              </c:strCache>
            </c:strRef>
          </c:tx>
          <c:cat>
            <c:strRef>
              <c:f>Sheet1!$A$2:$A$6</c:f>
              <c:strCache>
                <c:ptCount val="5"/>
                <c:pt idx="0">
                  <c:v>All</c:v>
                </c:pt>
                <c:pt idx="1">
                  <c:v>White</c:v>
                </c:pt>
                <c:pt idx="2">
                  <c:v>Black</c:v>
                </c:pt>
                <c:pt idx="3">
                  <c:v>Asian</c:v>
                </c:pt>
                <c:pt idx="4">
                  <c:v>Hispanic</c:v>
                </c:pt>
              </c:strCache>
            </c:strRef>
          </c:cat>
          <c:val>
            <c:numRef>
              <c:f>Sheet1!$D$2:$D$6</c:f>
              <c:numCache>
                <c:formatCode>General</c:formatCode>
                <c:ptCount val="5"/>
                <c:pt idx="0">
                  <c:v>5.8</c:v>
                </c:pt>
                <c:pt idx="1">
                  <c:v>4.9000000000000004</c:v>
                </c:pt>
                <c:pt idx="2">
                  <c:v>13.1</c:v>
                </c:pt>
                <c:pt idx="3">
                  <c:v>3.3</c:v>
                </c:pt>
                <c:pt idx="4">
                  <c:v>9.1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Other</c:v>
                </c:pt>
              </c:strCache>
            </c:strRef>
          </c:tx>
          <c:cat>
            <c:strRef>
              <c:f>Sheet1!$A$2:$A$6</c:f>
              <c:strCache>
                <c:ptCount val="5"/>
                <c:pt idx="0">
                  <c:v>All</c:v>
                </c:pt>
                <c:pt idx="1">
                  <c:v>White</c:v>
                </c:pt>
                <c:pt idx="2">
                  <c:v>Black</c:v>
                </c:pt>
                <c:pt idx="3">
                  <c:v>Asian</c:v>
                </c:pt>
                <c:pt idx="4">
                  <c:v>Hispanic</c:v>
                </c:pt>
              </c:strCache>
            </c:strRef>
          </c:cat>
          <c:val>
            <c:numRef>
              <c:f>Sheet1!$E$2:$E$6</c:f>
              <c:numCache>
                <c:formatCode>General</c:formatCode>
                <c:ptCount val="5"/>
                <c:pt idx="0">
                  <c:v>7.5</c:v>
                </c:pt>
                <c:pt idx="1">
                  <c:v>6.6</c:v>
                </c:pt>
                <c:pt idx="2">
                  <c:v>13.25</c:v>
                </c:pt>
                <c:pt idx="3">
                  <c:v>9</c:v>
                </c:pt>
                <c:pt idx="4">
                  <c:v>12</c:v>
                </c:pt>
              </c:numCache>
            </c:numRef>
          </c:val>
        </c:ser>
        <c:axId val="128789504"/>
        <c:axId val="128795392"/>
      </c:barChart>
      <c:catAx>
        <c:axId val="128789504"/>
        <c:scaling>
          <c:orientation val="minMax"/>
        </c:scaling>
        <c:axPos val="b"/>
        <c:tickLblPos val="nextTo"/>
        <c:crossAx val="128795392"/>
        <c:crosses val="autoZero"/>
        <c:auto val="1"/>
        <c:lblAlgn val="ctr"/>
        <c:lblOffset val="100"/>
      </c:catAx>
      <c:valAx>
        <c:axId val="128795392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28789504"/>
        <c:crosses val="autoZero"/>
        <c:crossBetween val="between"/>
      </c:valAx>
    </c:plotArea>
    <c:legend>
      <c:legendPos val="r"/>
      <c:layout/>
    </c:legend>
    <c:plotVisOnly val="1"/>
    <c:dispBlanksAs val="gap"/>
  </c:chart>
  <c:txPr>
    <a:bodyPr/>
    <a:lstStyle/>
    <a:p>
      <a:pPr>
        <a:defRPr sz="1800"/>
      </a:pPr>
      <a:endParaRPr lang="en-US"/>
    </a:p>
  </c:txPr>
  <c:externalData r:id="rId1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/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Clinic</c:v>
                </c:pt>
              </c:strCache>
            </c:strRef>
          </c:tx>
          <c:cat>
            <c:strRef>
              <c:f>Sheet1!$A$2:$A$6</c:f>
              <c:strCache>
                <c:ptCount val="5"/>
                <c:pt idx="0">
                  <c:v>All</c:v>
                </c:pt>
                <c:pt idx="1">
                  <c:v>White</c:v>
                </c:pt>
                <c:pt idx="2">
                  <c:v>Black</c:v>
                </c:pt>
                <c:pt idx="3">
                  <c:v>Asian</c:v>
                </c:pt>
                <c:pt idx="4">
                  <c:v>Hispanic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14</c:v>
                </c:pt>
                <c:pt idx="1">
                  <c:v>12</c:v>
                </c:pt>
                <c:pt idx="2">
                  <c:v>27</c:v>
                </c:pt>
                <c:pt idx="3">
                  <c:v>19.399999999999999</c:v>
                </c:pt>
                <c:pt idx="4">
                  <c:v>30.1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Doctor</c:v>
                </c:pt>
              </c:strCache>
            </c:strRef>
          </c:tx>
          <c:cat>
            <c:strRef>
              <c:f>Sheet1!$A$2:$A$6</c:f>
              <c:strCache>
                <c:ptCount val="5"/>
                <c:pt idx="0">
                  <c:v>All</c:v>
                </c:pt>
                <c:pt idx="1">
                  <c:v>White</c:v>
                </c:pt>
                <c:pt idx="2">
                  <c:v>Black</c:v>
                </c:pt>
                <c:pt idx="3">
                  <c:v>Asian</c:v>
                </c:pt>
                <c:pt idx="4">
                  <c:v>Hispanic</c:v>
                </c:pt>
              </c:strCache>
            </c:strRef>
          </c:cat>
          <c:val>
            <c:numRef>
              <c:f>Sheet1!$C$2:$C$6</c:f>
              <c:numCache>
                <c:formatCode>General</c:formatCode>
                <c:ptCount val="5"/>
                <c:pt idx="0">
                  <c:v>72.5</c:v>
                </c:pt>
                <c:pt idx="1">
                  <c:v>76.900000000000006</c:v>
                </c:pt>
                <c:pt idx="2">
                  <c:v>44.4</c:v>
                </c:pt>
                <c:pt idx="3">
                  <c:v>59.7</c:v>
                </c:pt>
                <c:pt idx="4">
                  <c:v>53.7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ER</c:v>
                </c:pt>
              </c:strCache>
            </c:strRef>
          </c:tx>
          <c:cat>
            <c:strRef>
              <c:f>Sheet1!$A$2:$A$6</c:f>
              <c:strCache>
                <c:ptCount val="5"/>
                <c:pt idx="0">
                  <c:v>All</c:v>
                </c:pt>
                <c:pt idx="1">
                  <c:v>White</c:v>
                </c:pt>
                <c:pt idx="2">
                  <c:v>Black</c:v>
                </c:pt>
                <c:pt idx="3">
                  <c:v>Asian</c:v>
                </c:pt>
                <c:pt idx="4">
                  <c:v>Hispanic</c:v>
                </c:pt>
              </c:strCache>
            </c:strRef>
          </c:cat>
          <c:val>
            <c:numRef>
              <c:f>Sheet1!$D$2:$D$6</c:f>
              <c:numCache>
                <c:formatCode>General</c:formatCode>
                <c:ptCount val="5"/>
                <c:pt idx="0">
                  <c:v>5.2</c:v>
                </c:pt>
                <c:pt idx="1">
                  <c:v>4.0999999999999996</c:v>
                </c:pt>
                <c:pt idx="2">
                  <c:v>13.7</c:v>
                </c:pt>
                <c:pt idx="4">
                  <c:v>8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Other</c:v>
                </c:pt>
              </c:strCache>
            </c:strRef>
          </c:tx>
          <c:cat>
            <c:strRef>
              <c:f>Sheet1!$A$2:$A$6</c:f>
              <c:strCache>
                <c:ptCount val="5"/>
                <c:pt idx="0">
                  <c:v>All</c:v>
                </c:pt>
                <c:pt idx="1">
                  <c:v>White</c:v>
                </c:pt>
                <c:pt idx="2">
                  <c:v>Black</c:v>
                </c:pt>
                <c:pt idx="3">
                  <c:v>Asian</c:v>
                </c:pt>
                <c:pt idx="4">
                  <c:v>Hispanic</c:v>
                </c:pt>
              </c:strCache>
            </c:strRef>
          </c:cat>
          <c:val>
            <c:numRef>
              <c:f>Sheet1!$E$2:$E$6</c:f>
              <c:numCache>
                <c:formatCode>General</c:formatCode>
                <c:ptCount val="5"/>
                <c:pt idx="0">
                  <c:v>8.3000000000000007</c:v>
                </c:pt>
                <c:pt idx="1">
                  <c:v>7</c:v>
                </c:pt>
                <c:pt idx="2">
                  <c:v>14.9</c:v>
                </c:pt>
                <c:pt idx="3">
                  <c:v>20.9</c:v>
                </c:pt>
                <c:pt idx="4">
                  <c:v>8.2000000000000011</c:v>
                </c:pt>
              </c:numCache>
            </c:numRef>
          </c:val>
        </c:ser>
        <c:axId val="128854656"/>
        <c:axId val="128872832"/>
      </c:barChart>
      <c:catAx>
        <c:axId val="128854656"/>
        <c:scaling>
          <c:orientation val="minMax"/>
        </c:scaling>
        <c:axPos val="b"/>
        <c:tickLblPos val="nextTo"/>
        <c:crossAx val="128872832"/>
        <c:crosses val="autoZero"/>
        <c:auto val="1"/>
        <c:lblAlgn val="ctr"/>
        <c:lblOffset val="100"/>
      </c:catAx>
      <c:valAx>
        <c:axId val="128872832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28854656"/>
        <c:crosses val="autoZero"/>
        <c:crossBetween val="between"/>
      </c:valAx>
    </c:plotArea>
    <c:legend>
      <c:legendPos val="r"/>
      <c:layout/>
    </c:legend>
    <c:plotVisOnly val="1"/>
    <c:dispBlanksAs val="gap"/>
  </c:chart>
  <c:txPr>
    <a:bodyPr/>
    <a:lstStyle/>
    <a:p>
      <a:pPr>
        <a:defRPr sz="1800"/>
      </a:pPr>
      <a:endParaRPr lang="en-US"/>
    </a:p>
  </c:txPr>
  <c:externalData r:id="rId1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/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Clinic</c:v>
                </c:pt>
              </c:strCache>
            </c:strRef>
          </c:tx>
          <c:cat>
            <c:strRef>
              <c:f>Sheet1!$A$2:$A$9</c:f>
              <c:strCache>
                <c:ptCount val="8"/>
                <c:pt idx="0">
                  <c:v>All</c:v>
                </c:pt>
                <c:pt idx="1">
                  <c:v>&lt;100% FPL</c:v>
                </c:pt>
                <c:pt idx="2">
                  <c:v>101-138% FPL</c:v>
                </c:pt>
                <c:pt idx="3">
                  <c:v>139-150%FPL</c:v>
                </c:pt>
                <c:pt idx="4">
                  <c:v>151-200% FPL</c:v>
                </c:pt>
                <c:pt idx="5">
                  <c:v>201-250% FPL</c:v>
                </c:pt>
                <c:pt idx="6">
                  <c:v>251-300% FPL</c:v>
                </c:pt>
                <c:pt idx="7">
                  <c:v>&gt;300% FPL</c:v>
                </c:pt>
              </c:strCache>
            </c:strRef>
          </c:cat>
          <c:val>
            <c:numRef>
              <c:f>Sheet1!$B$2:$B$9</c:f>
              <c:numCache>
                <c:formatCode>General</c:formatCode>
                <c:ptCount val="8"/>
                <c:pt idx="0">
                  <c:v>13.1</c:v>
                </c:pt>
                <c:pt idx="1">
                  <c:v>22.8</c:v>
                </c:pt>
                <c:pt idx="2">
                  <c:v>18.2</c:v>
                </c:pt>
                <c:pt idx="3">
                  <c:v>18.7</c:v>
                </c:pt>
                <c:pt idx="4">
                  <c:v>14.8</c:v>
                </c:pt>
                <c:pt idx="5">
                  <c:v>13.3</c:v>
                </c:pt>
                <c:pt idx="6">
                  <c:v>11.2</c:v>
                </c:pt>
                <c:pt idx="7">
                  <c:v>8.8000000000000007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Doctor</c:v>
                </c:pt>
              </c:strCache>
            </c:strRef>
          </c:tx>
          <c:cat>
            <c:strRef>
              <c:f>Sheet1!$A$2:$A$9</c:f>
              <c:strCache>
                <c:ptCount val="8"/>
                <c:pt idx="0">
                  <c:v>All</c:v>
                </c:pt>
                <c:pt idx="1">
                  <c:v>&lt;100% FPL</c:v>
                </c:pt>
                <c:pt idx="2">
                  <c:v>101-138% FPL</c:v>
                </c:pt>
                <c:pt idx="3">
                  <c:v>139-150%FPL</c:v>
                </c:pt>
                <c:pt idx="4">
                  <c:v>151-200% FPL</c:v>
                </c:pt>
                <c:pt idx="5">
                  <c:v>201-250% FPL</c:v>
                </c:pt>
                <c:pt idx="6">
                  <c:v>251-300% FPL</c:v>
                </c:pt>
                <c:pt idx="7">
                  <c:v>&gt;300% FPL</c:v>
                </c:pt>
              </c:strCache>
            </c:strRef>
          </c:cat>
          <c:val>
            <c:numRef>
              <c:f>Sheet1!$C$2:$C$9</c:f>
              <c:numCache>
                <c:formatCode>General</c:formatCode>
                <c:ptCount val="8"/>
                <c:pt idx="0">
                  <c:v>73.599999999999994</c:v>
                </c:pt>
                <c:pt idx="1">
                  <c:v>50.9</c:v>
                </c:pt>
                <c:pt idx="2">
                  <c:v>61.3</c:v>
                </c:pt>
                <c:pt idx="3">
                  <c:v>61.8</c:v>
                </c:pt>
                <c:pt idx="4">
                  <c:v>69.7</c:v>
                </c:pt>
                <c:pt idx="5">
                  <c:v>75.599999999999994</c:v>
                </c:pt>
                <c:pt idx="6">
                  <c:v>78.7</c:v>
                </c:pt>
                <c:pt idx="7">
                  <c:v>83.1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ER</c:v>
                </c:pt>
              </c:strCache>
            </c:strRef>
          </c:tx>
          <c:cat>
            <c:strRef>
              <c:f>Sheet1!$A$2:$A$9</c:f>
              <c:strCache>
                <c:ptCount val="8"/>
                <c:pt idx="0">
                  <c:v>All</c:v>
                </c:pt>
                <c:pt idx="1">
                  <c:v>&lt;100% FPL</c:v>
                </c:pt>
                <c:pt idx="2">
                  <c:v>101-138% FPL</c:v>
                </c:pt>
                <c:pt idx="3">
                  <c:v>139-150%FPL</c:v>
                </c:pt>
                <c:pt idx="4">
                  <c:v>151-200% FPL</c:v>
                </c:pt>
                <c:pt idx="5">
                  <c:v>201-250% FPL</c:v>
                </c:pt>
                <c:pt idx="6">
                  <c:v>251-300% FPL</c:v>
                </c:pt>
                <c:pt idx="7">
                  <c:v>&gt;300% FPL</c:v>
                </c:pt>
              </c:strCache>
            </c:strRef>
          </c:cat>
          <c:val>
            <c:numRef>
              <c:f>Sheet1!$D$2:$D$9</c:f>
              <c:numCache>
                <c:formatCode>General</c:formatCode>
                <c:ptCount val="8"/>
                <c:pt idx="0">
                  <c:v>5.8</c:v>
                </c:pt>
                <c:pt idx="1">
                  <c:v>15</c:v>
                </c:pt>
                <c:pt idx="2">
                  <c:v>10.9</c:v>
                </c:pt>
                <c:pt idx="3">
                  <c:v>9.7000000000000011</c:v>
                </c:pt>
                <c:pt idx="4">
                  <c:v>6.7</c:v>
                </c:pt>
                <c:pt idx="5">
                  <c:v>5</c:v>
                </c:pt>
                <c:pt idx="6">
                  <c:v>3.9</c:v>
                </c:pt>
                <c:pt idx="7">
                  <c:v>2.1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Other</c:v>
                </c:pt>
              </c:strCache>
            </c:strRef>
          </c:tx>
          <c:cat>
            <c:strRef>
              <c:f>Sheet1!$A$2:$A$9</c:f>
              <c:strCache>
                <c:ptCount val="8"/>
                <c:pt idx="0">
                  <c:v>All</c:v>
                </c:pt>
                <c:pt idx="1">
                  <c:v>&lt;100% FPL</c:v>
                </c:pt>
                <c:pt idx="2">
                  <c:v>101-138% FPL</c:v>
                </c:pt>
                <c:pt idx="3">
                  <c:v>139-150%FPL</c:v>
                </c:pt>
                <c:pt idx="4">
                  <c:v>151-200% FPL</c:v>
                </c:pt>
                <c:pt idx="5">
                  <c:v>201-250% FPL</c:v>
                </c:pt>
                <c:pt idx="6">
                  <c:v>251-300% FPL</c:v>
                </c:pt>
                <c:pt idx="7">
                  <c:v>&gt;300% FPL</c:v>
                </c:pt>
              </c:strCache>
            </c:strRef>
          </c:cat>
          <c:val>
            <c:numRef>
              <c:f>Sheet1!$E$2:$E$9</c:f>
              <c:numCache>
                <c:formatCode>General</c:formatCode>
                <c:ptCount val="8"/>
                <c:pt idx="0">
                  <c:v>7.5</c:v>
                </c:pt>
                <c:pt idx="1">
                  <c:v>11.3</c:v>
                </c:pt>
                <c:pt idx="2">
                  <c:v>9.6</c:v>
                </c:pt>
                <c:pt idx="3">
                  <c:v>9.8000000000000007</c:v>
                </c:pt>
                <c:pt idx="4">
                  <c:v>8.8000000000000007</c:v>
                </c:pt>
                <c:pt idx="5">
                  <c:v>6.1</c:v>
                </c:pt>
                <c:pt idx="6">
                  <c:v>6.3</c:v>
                </c:pt>
                <c:pt idx="7">
                  <c:v>6</c:v>
                </c:pt>
              </c:numCache>
            </c:numRef>
          </c:val>
        </c:ser>
        <c:axId val="128907520"/>
        <c:axId val="129118208"/>
      </c:barChart>
      <c:catAx>
        <c:axId val="128907520"/>
        <c:scaling>
          <c:orientation val="minMax"/>
        </c:scaling>
        <c:axPos val="b"/>
        <c:tickLblPos val="nextTo"/>
        <c:crossAx val="129118208"/>
        <c:crosses val="autoZero"/>
        <c:auto val="1"/>
        <c:lblAlgn val="ctr"/>
        <c:lblOffset val="100"/>
      </c:catAx>
      <c:valAx>
        <c:axId val="129118208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28907520"/>
        <c:crosses val="autoZero"/>
        <c:crossBetween val="between"/>
      </c:valAx>
    </c:plotArea>
    <c:legend>
      <c:legendPos val="r"/>
      <c:layout/>
    </c:legend>
    <c:plotVisOnly val="1"/>
    <c:dispBlanksAs val="gap"/>
  </c:chart>
  <c:txPr>
    <a:bodyPr/>
    <a:lstStyle/>
    <a:p>
      <a:pPr>
        <a:defRPr sz="1800"/>
      </a:pPr>
      <a:endParaRPr lang="en-US"/>
    </a:p>
  </c:txPr>
  <c:externalData r:id="rId1"/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/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Clinic</c:v>
                </c:pt>
              </c:strCache>
            </c:strRef>
          </c:tx>
          <c:cat>
            <c:strRef>
              <c:f>Sheet1!$A$2:$A$9</c:f>
              <c:strCache>
                <c:ptCount val="8"/>
                <c:pt idx="0">
                  <c:v>All</c:v>
                </c:pt>
                <c:pt idx="1">
                  <c:v>&lt;100% FPL</c:v>
                </c:pt>
                <c:pt idx="2">
                  <c:v>101-138% FPL</c:v>
                </c:pt>
                <c:pt idx="3">
                  <c:v>139-150%FPL</c:v>
                </c:pt>
                <c:pt idx="4">
                  <c:v>151-200% FPL</c:v>
                </c:pt>
                <c:pt idx="5">
                  <c:v>201-250% FPL</c:v>
                </c:pt>
                <c:pt idx="6">
                  <c:v>251-300% FPL</c:v>
                </c:pt>
                <c:pt idx="7">
                  <c:v>&gt;300% FPL</c:v>
                </c:pt>
              </c:strCache>
            </c:strRef>
          </c:cat>
          <c:val>
            <c:numRef>
              <c:f>Sheet1!$B$2:$B$9</c:f>
              <c:numCache>
                <c:formatCode>General</c:formatCode>
                <c:ptCount val="8"/>
                <c:pt idx="0">
                  <c:v>14</c:v>
                </c:pt>
                <c:pt idx="1">
                  <c:v>21.3</c:v>
                </c:pt>
                <c:pt idx="2">
                  <c:v>19.899999999999999</c:v>
                </c:pt>
                <c:pt idx="3">
                  <c:v>16.100000000000001</c:v>
                </c:pt>
                <c:pt idx="4">
                  <c:v>17</c:v>
                </c:pt>
                <c:pt idx="5">
                  <c:v>11.7</c:v>
                </c:pt>
                <c:pt idx="6">
                  <c:v>10.9</c:v>
                </c:pt>
                <c:pt idx="7">
                  <c:v>8.8000000000000007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Doctor</c:v>
                </c:pt>
              </c:strCache>
            </c:strRef>
          </c:tx>
          <c:cat>
            <c:strRef>
              <c:f>Sheet1!$A$2:$A$9</c:f>
              <c:strCache>
                <c:ptCount val="8"/>
                <c:pt idx="0">
                  <c:v>All</c:v>
                </c:pt>
                <c:pt idx="1">
                  <c:v>&lt;100% FPL</c:v>
                </c:pt>
                <c:pt idx="2">
                  <c:v>101-138% FPL</c:v>
                </c:pt>
                <c:pt idx="3">
                  <c:v>139-150%FPL</c:v>
                </c:pt>
                <c:pt idx="4">
                  <c:v>151-200% FPL</c:v>
                </c:pt>
                <c:pt idx="5">
                  <c:v>201-250% FPL</c:v>
                </c:pt>
                <c:pt idx="6">
                  <c:v>251-300% FPL</c:v>
                </c:pt>
                <c:pt idx="7">
                  <c:v>&gt;300% FPL</c:v>
                </c:pt>
              </c:strCache>
            </c:strRef>
          </c:cat>
          <c:val>
            <c:numRef>
              <c:f>Sheet1!$C$2:$C$9</c:f>
              <c:numCache>
                <c:formatCode>General</c:formatCode>
                <c:ptCount val="8"/>
                <c:pt idx="0">
                  <c:v>72.5</c:v>
                </c:pt>
                <c:pt idx="1">
                  <c:v>52.7</c:v>
                </c:pt>
                <c:pt idx="2">
                  <c:v>64</c:v>
                </c:pt>
                <c:pt idx="3">
                  <c:v>67.900000000000006</c:v>
                </c:pt>
                <c:pt idx="4">
                  <c:v>69.2</c:v>
                </c:pt>
                <c:pt idx="5">
                  <c:v>78.7</c:v>
                </c:pt>
                <c:pt idx="6">
                  <c:v>78.3</c:v>
                </c:pt>
                <c:pt idx="7">
                  <c:v>84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ER</c:v>
                </c:pt>
              </c:strCache>
            </c:strRef>
          </c:tx>
          <c:cat>
            <c:strRef>
              <c:f>Sheet1!$A$2:$A$9</c:f>
              <c:strCache>
                <c:ptCount val="8"/>
                <c:pt idx="0">
                  <c:v>All</c:v>
                </c:pt>
                <c:pt idx="1">
                  <c:v>&lt;100% FPL</c:v>
                </c:pt>
                <c:pt idx="2">
                  <c:v>101-138% FPL</c:v>
                </c:pt>
                <c:pt idx="3">
                  <c:v>139-150%FPL</c:v>
                </c:pt>
                <c:pt idx="4">
                  <c:v>151-200% FPL</c:v>
                </c:pt>
                <c:pt idx="5">
                  <c:v>201-250% FPL</c:v>
                </c:pt>
                <c:pt idx="6">
                  <c:v>251-300% FPL</c:v>
                </c:pt>
                <c:pt idx="7">
                  <c:v>&gt;300% FPL</c:v>
                </c:pt>
              </c:strCache>
            </c:strRef>
          </c:cat>
          <c:val>
            <c:numRef>
              <c:f>Sheet1!$D$2:$D$9</c:f>
              <c:numCache>
                <c:formatCode>General</c:formatCode>
                <c:ptCount val="8"/>
                <c:pt idx="0">
                  <c:v>5.2</c:v>
                </c:pt>
                <c:pt idx="1">
                  <c:v>12.8</c:v>
                </c:pt>
                <c:pt idx="2">
                  <c:v>7.7</c:v>
                </c:pt>
                <c:pt idx="3">
                  <c:v>10.6</c:v>
                </c:pt>
                <c:pt idx="4">
                  <c:v>4.7</c:v>
                </c:pt>
                <c:pt idx="5">
                  <c:v>2.9</c:v>
                </c:pt>
                <c:pt idx="6">
                  <c:v>2.9</c:v>
                </c:pt>
                <c:pt idx="7">
                  <c:v>1.2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Other</c:v>
                </c:pt>
              </c:strCache>
            </c:strRef>
          </c:tx>
          <c:cat>
            <c:strRef>
              <c:f>Sheet1!$A$2:$A$9</c:f>
              <c:strCache>
                <c:ptCount val="8"/>
                <c:pt idx="0">
                  <c:v>All</c:v>
                </c:pt>
                <c:pt idx="1">
                  <c:v>&lt;100% FPL</c:v>
                </c:pt>
                <c:pt idx="2">
                  <c:v>101-138% FPL</c:v>
                </c:pt>
                <c:pt idx="3">
                  <c:v>139-150%FPL</c:v>
                </c:pt>
                <c:pt idx="4">
                  <c:v>151-200% FPL</c:v>
                </c:pt>
                <c:pt idx="5">
                  <c:v>201-250% FPL</c:v>
                </c:pt>
                <c:pt idx="6">
                  <c:v>251-300% FPL</c:v>
                </c:pt>
                <c:pt idx="7">
                  <c:v>&gt;300% FPL</c:v>
                </c:pt>
              </c:strCache>
            </c:strRef>
          </c:cat>
          <c:val>
            <c:numRef>
              <c:f>Sheet1!$E$2:$E$9</c:f>
              <c:numCache>
                <c:formatCode>General</c:formatCode>
                <c:ptCount val="8"/>
                <c:pt idx="0">
                  <c:v>8.3000000000000007</c:v>
                </c:pt>
                <c:pt idx="1">
                  <c:v>13.2</c:v>
                </c:pt>
                <c:pt idx="2">
                  <c:v>8.5</c:v>
                </c:pt>
                <c:pt idx="3">
                  <c:v>5.4</c:v>
                </c:pt>
                <c:pt idx="4">
                  <c:v>9.1</c:v>
                </c:pt>
                <c:pt idx="5">
                  <c:v>6.7</c:v>
                </c:pt>
                <c:pt idx="6">
                  <c:v>7.9</c:v>
                </c:pt>
                <c:pt idx="7">
                  <c:v>6</c:v>
                </c:pt>
              </c:numCache>
            </c:numRef>
          </c:val>
        </c:ser>
        <c:axId val="129206144"/>
        <c:axId val="129207680"/>
      </c:barChart>
      <c:catAx>
        <c:axId val="129206144"/>
        <c:scaling>
          <c:orientation val="minMax"/>
        </c:scaling>
        <c:axPos val="b"/>
        <c:tickLblPos val="nextTo"/>
        <c:crossAx val="129207680"/>
        <c:crosses val="autoZero"/>
        <c:auto val="1"/>
        <c:lblAlgn val="ctr"/>
        <c:lblOffset val="100"/>
      </c:catAx>
      <c:valAx>
        <c:axId val="129207680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29206144"/>
        <c:crosses val="autoZero"/>
        <c:crossBetween val="between"/>
      </c:valAx>
    </c:plotArea>
    <c:legend>
      <c:legendPos val="r"/>
      <c:layout/>
    </c:legend>
    <c:plotVisOnly val="1"/>
    <c:dispBlanksAs val="gap"/>
  </c:chart>
  <c:txPr>
    <a:bodyPr/>
    <a:lstStyle/>
    <a:p>
      <a:pPr>
        <a:defRPr sz="1800"/>
      </a:pPr>
      <a:endParaRPr lang="en-US"/>
    </a:p>
  </c:txPr>
  <c:externalData r:id="rId1"/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/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2008 - Yes</c:v>
                </c:pt>
              </c:strCache>
            </c:strRef>
          </c:tx>
          <c:cat>
            <c:strRef>
              <c:f>Sheet1!$A$2:$A$4</c:f>
              <c:strCache>
                <c:ptCount val="3"/>
                <c:pt idx="0">
                  <c:v>All</c:v>
                </c:pt>
                <c:pt idx="1">
                  <c:v>Female</c:v>
                </c:pt>
                <c:pt idx="2">
                  <c:v>Male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91.1</c:v>
                </c:pt>
                <c:pt idx="1">
                  <c:v>93</c:v>
                </c:pt>
                <c:pt idx="2">
                  <c:v>88.9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2008 - No</c:v>
                </c:pt>
              </c:strCache>
            </c:strRef>
          </c:tx>
          <c:cat>
            <c:strRef>
              <c:f>Sheet1!$A$2:$A$4</c:f>
              <c:strCache>
                <c:ptCount val="3"/>
                <c:pt idx="0">
                  <c:v>All</c:v>
                </c:pt>
                <c:pt idx="1">
                  <c:v>Female</c:v>
                </c:pt>
                <c:pt idx="2">
                  <c:v>Male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8.1</c:v>
                </c:pt>
                <c:pt idx="1">
                  <c:v>6.3</c:v>
                </c:pt>
                <c:pt idx="2">
                  <c:v>10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2010 - Yes</c:v>
                </c:pt>
              </c:strCache>
            </c:strRef>
          </c:tx>
          <c:cat>
            <c:strRef>
              <c:f>Sheet1!$A$2:$A$4</c:f>
              <c:strCache>
                <c:ptCount val="3"/>
                <c:pt idx="0">
                  <c:v>All</c:v>
                </c:pt>
                <c:pt idx="1">
                  <c:v>Female</c:v>
                </c:pt>
                <c:pt idx="2">
                  <c:v>Male</c:v>
                </c:pt>
              </c:strCache>
            </c:strRef>
          </c:cat>
          <c:val>
            <c:numRef>
              <c:f>Sheet1!$D$2:$D$4</c:f>
              <c:numCache>
                <c:formatCode>General</c:formatCode>
                <c:ptCount val="3"/>
                <c:pt idx="0">
                  <c:v>90.6</c:v>
                </c:pt>
                <c:pt idx="1">
                  <c:v>93.2</c:v>
                </c:pt>
                <c:pt idx="2">
                  <c:v>87.7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2010 - No</c:v>
                </c:pt>
              </c:strCache>
            </c:strRef>
          </c:tx>
          <c:cat>
            <c:strRef>
              <c:f>Sheet1!$A$2:$A$4</c:f>
              <c:strCache>
                <c:ptCount val="3"/>
                <c:pt idx="0">
                  <c:v>All</c:v>
                </c:pt>
                <c:pt idx="1">
                  <c:v>Female</c:v>
                </c:pt>
                <c:pt idx="2">
                  <c:v>Male</c:v>
                </c:pt>
              </c:strCache>
            </c:strRef>
          </c:cat>
          <c:val>
            <c:numRef>
              <c:f>Sheet1!$E$2:$E$4</c:f>
              <c:numCache>
                <c:formatCode>General</c:formatCode>
                <c:ptCount val="3"/>
                <c:pt idx="0">
                  <c:v>8.2000000000000011</c:v>
                </c:pt>
                <c:pt idx="1">
                  <c:v>6</c:v>
                </c:pt>
                <c:pt idx="2">
                  <c:v>10.5</c:v>
                </c:pt>
              </c:numCache>
            </c:numRef>
          </c:val>
        </c:ser>
        <c:axId val="131222528"/>
        <c:axId val="131238144"/>
      </c:barChart>
      <c:catAx>
        <c:axId val="131222528"/>
        <c:scaling>
          <c:orientation val="minMax"/>
        </c:scaling>
        <c:axPos val="b"/>
        <c:tickLblPos val="nextTo"/>
        <c:crossAx val="131238144"/>
        <c:crosses val="autoZero"/>
        <c:auto val="1"/>
        <c:lblAlgn val="ctr"/>
        <c:lblOffset val="100"/>
      </c:catAx>
      <c:valAx>
        <c:axId val="131238144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31222528"/>
        <c:crosses val="autoZero"/>
        <c:crossBetween val="between"/>
      </c:valAx>
    </c:plotArea>
    <c:legend>
      <c:legendPos val="r"/>
      <c:layout/>
    </c:legend>
    <c:plotVisOnly val="1"/>
    <c:dispBlanksAs val="gap"/>
  </c:chart>
  <c:txPr>
    <a:bodyPr/>
    <a:lstStyle/>
    <a:p>
      <a:pPr>
        <a:defRPr sz="1800"/>
      </a:pPr>
      <a:endParaRPr lang="en-US"/>
    </a:p>
  </c:txPr>
  <c:externalData r:id="rId1"/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/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Clinic</c:v>
                </c:pt>
              </c:strCache>
            </c:strRef>
          </c:tx>
          <c:cat>
            <c:strRef>
              <c:f>Sheet1!$A$2:$A$7</c:f>
              <c:strCache>
                <c:ptCount val="6"/>
                <c:pt idx="0">
                  <c:v>All</c:v>
                </c:pt>
                <c:pt idx="1">
                  <c:v>Age 18-24</c:v>
                </c:pt>
                <c:pt idx="2">
                  <c:v>Age 25-34</c:v>
                </c:pt>
                <c:pt idx="3">
                  <c:v>Age 35-44</c:v>
                </c:pt>
                <c:pt idx="4">
                  <c:v>Age 45-54</c:v>
                </c:pt>
                <c:pt idx="5">
                  <c:v>Age 55-64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13.1</c:v>
                </c:pt>
                <c:pt idx="1">
                  <c:v>19</c:v>
                </c:pt>
                <c:pt idx="2">
                  <c:v>13.8</c:v>
                </c:pt>
                <c:pt idx="3">
                  <c:v>12.4</c:v>
                </c:pt>
                <c:pt idx="4">
                  <c:v>12.5</c:v>
                </c:pt>
                <c:pt idx="5">
                  <c:v>12.6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Doctor</c:v>
                </c:pt>
              </c:strCache>
            </c:strRef>
          </c:tx>
          <c:cat>
            <c:strRef>
              <c:f>Sheet1!$A$2:$A$7</c:f>
              <c:strCache>
                <c:ptCount val="6"/>
                <c:pt idx="0">
                  <c:v>All</c:v>
                </c:pt>
                <c:pt idx="1">
                  <c:v>Age 18-24</c:v>
                </c:pt>
                <c:pt idx="2">
                  <c:v>Age 25-34</c:v>
                </c:pt>
                <c:pt idx="3">
                  <c:v>Age 35-44</c:v>
                </c:pt>
                <c:pt idx="4">
                  <c:v>Age 45-54</c:v>
                </c:pt>
                <c:pt idx="5">
                  <c:v>Age 55-64</c:v>
                </c:pt>
              </c:strCache>
            </c:strRef>
          </c:cat>
          <c:val>
            <c:numRef>
              <c:f>Sheet1!$C$2:$C$7</c:f>
              <c:numCache>
                <c:formatCode>General</c:formatCode>
                <c:ptCount val="6"/>
                <c:pt idx="0">
                  <c:v>73.599999999999994</c:v>
                </c:pt>
                <c:pt idx="1">
                  <c:v>58.4</c:v>
                </c:pt>
                <c:pt idx="2">
                  <c:v>67.900000000000006</c:v>
                </c:pt>
                <c:pt idx="3">
                  <c:v>74.3</c:v>
                </c:pt>
                <c:pt idx="4">
                  <c:v>76.5</c:v>
                </c:pt>
                <c:pt idx="5">
                  <c:v>77.5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ER</c:v>
                </c:pt>
              </c:strCache>
            </c:strRef>
          </c:tx>
          <c:cat>
            <c:strRef>
              <c:f>Sheet1!$A$2:$A$7</c:f>
              <c:strCache>
                <c:ptCount val="6"/>
                <c:pt idx="0">
                  <c:v>All</c:v>
                </c:pt>
                <c:pt idx="1">
                  <c:v>Age 18-24</c:v>
                </c:pt>
                <c:pt idx="2">
                  <c:v>Age 25-34</c:v>
                </c:pt>
                <c:pt idx="3">
                  <c:v>Age 35-44</c:v>
                </c:pt>
                <c:pt idx="4">
                  <c:v>Age 45-54</c:v>
                </c:pt>
                <c:pt idx="5">
                  <c:v>Age 55-64</c:v>
                </c:pt>
              </c:strCache>
            </c:strRef>
          </c:cat>
          <c:val>
            <c:numRef>
              <c:f>Sheet1!$D$2:$D$7</c:f>
              <c:numCache>
                <c:formatCode>General</c:formatCode>
                <c:ptCount val="6"/>
                <c:pt idx="0">
                  <c:v>5.8</c:v>
                </c:pt>
                <c:pt idx="1">
                  <c:v>10.7</c:v>
                </c:pt>
                <c:pt idx="2">
                  <c:v>8.8000000000000007</c:v>
                </c:pt>
                <c:pt idx="3">
                  <c:v>6.4</c:v>
                </c:pt>
                <c:pt idx="4">
                  <c:v>4.9000000000000004</c:v>
                </c:pt>
                <c:pt idx="5">
                  <c:v>3.1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Other</c:v>
                </c:pt>
              </c:strCache>
            </c:strRef>
          </c:tx>
          <c:cat>
            <c:strRef>
              <c:f>Sheet1!$A$2:$A$7</c:f>
              <c:strCache>
                <c:ptCount val="6"/>
                <c:pt idx="0">
                  <c:v>All</c:v>
                </c:pt>
                <c:pt idx="1">
                  <c:v>Age 18-24</c:v>
                </c:pt>
                <c:pt idx="2">
                  <c:v>Age 25-34</c:v>
                </c:pt>
                <c:pt idx="3">
                  <c:v>Age 35-44</c:v>
                </c:pt>
                <c:pt idx="4">
                  <c:v>Age 45-54</c:v>
                </c:pt>
                <c:pt idx="5">
                  <c:v>Age 55-64</c:v>
                </c:pt>
              </c:strCache>
            </c:strRef>
          </c:cat>
          <c:val>
            <c:numRef>
              <c:f>Sheet1!$E$2:$E$7</c:f>
              <c:numCache>
                <c:formatCode>General</c:formatCode>
                <c:ptCount val="6"/>
                <c:pt idx="0">
                  <c:v>7.5</c:v>
                </c:pt>
                <c:pt idx="1">
                  <c:v>11.9</c:v>
                </c:pt>
                <c:pt idx="2">
                  <c:v>9.5</c:v>
                </c:pt>
                <c:pt idx="3">
                  <c:v>7</c:v>
                </c:pt>
                <c:pt idx="4">
                  <c:v>6.1</c:v>
                </c:pt>
                <c:pt idx="5">
                  <c:v>6.7</c:v>
                </c:pt>
              </c:numCache>
            </c:numRef>
          </c:val>
        </c:ser>
        <c:axId val="131258240"/>
        <c:axId val="131259776"/>
      </c:barChart>
      <c:catAx>
        <c:axId val="131258240"/>
        <c:scaling>
          <c:orientation val="minMax"/>
        </c:scaling>
        <c:axPos val="b"/>
        <c:tickLblPos val="nextTo"/>
        <c:crossAx val="131259776"/>
        <c:crosses val="autoZero"/>
        <c:auto val="1"/>
        <c:lblAlgn val="ctr"/>
        <c:lblOffset val="100"/>
      </c:catAx>
      <c:valAx>
        <c:axId val="131259776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31258240"/>
        <c:crosses val="autoZero"/>
        <c:crossBetween val="between"/>
      </c:valAx>
    </c:plotArea>
    <c:legend>
      <c:legendPos val="r"/>
      <c:layout/>
    </c:legend>
    <c:plotVisOnly val="1"/>
    <c:dispBlanksAs val="gap"/>
  </c:chart>
  <c:txPr>
    <a:bodyPr/>
    <a:lstStyle/>
    <a:p>
      <a:pPr>
        <a:defRPr sz="1800"/>
      </a:pPr>
      <a:endParaRPr lang="en-US"/>
    </a:p>
  </c:txPr>
  <c:externalData r:id="rId1"/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/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Clinic</c:v>
                </c:pt>
              </c:strCache>
            </c:strRef>
          </c:tx>
          <c:cat>
            <c:strRef>
              <c:f>Sheet1!$A$2:$A$7</c:f>
              <c:strCache>
                <c:ptCount val="6"/>
                <c:pt idx="0">
                  <c:v>All</c:v>
                </c:pt>
                <c:pt idx="1">
                  <c:v>Age 18-24</c:v>
                </c:pt>
                <c:pt idx="2">
                  <c:v>Age 25-34</c:v>
                </c:pt>
                <c:pt idx="3">
                  <c:v>Age 35-44</c:v>
                </c:pt>
                <c:pt idx="4">
                  <c:v>Age 45-54</c:v>
                </c:pt>
                <c:pt idx="5">
                  <c:v>Age 55-64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14</c:v>
                </c:pt>
                <c:pt idx="1">
                  <c:v>18.399999999999999</c:v>
                </c:pt>
                <c:pt idx="2">
                  <c:v>17.2</c:v>
                </c:pt>
                <c:pt idx="3">
                  <c:v>11.9</c:v>
                </c:pt>
                <c:pt idx="4">
                  <c:v>14.3</c:v>
                </c:pt>
                <c:pt idx="5">
                  <c:v>12.4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Doctor</c:v>
                </c:pt>
              </c:strCache>
            </c:strRef>
          </c:tx>
          <c:cat>
            <c:strRef>
              <c:f>Sheet1!$A$2:$A$7</c:f>
              <c:strCache>
                <c:ptCount val="6"/>
                <c:pt idx="0">
                  <c:v>All</c:v>
                </c:pt>
                <c:pt idx="1">
                  <c:v>Age 18-24</c:v>
                </c:pt>
                <c:pt idx="2">
                  <c:v>Age 25-34</c:v>
                </c:pt>
                <c:pt idx="3">
                  <c:v>Age 35-44</c:v>
                </c:pt>
                <c:pt idx="4">
                  <c:v>Age 45-54</c:v>
                </c:pt>
                <c:pt idx="5">
                  <c:v>Age 55-64</c:v>
                </c:pt>
              </c:strCache>
            </c:strRef>
          </c:cat>
          <c:val>
            <c:numRef>
              <c:f>Sheet1!$C$2:$C$7</c:f>
              <c:numCache>
                <c:formatCode>General</c:formatCode>
                <c:ptCount val="6"/>
                <c:pt idx="0">
                  <c:v>72.5</c:v>
                </c:pt>
                <c:pt idx="1">
                  <c:v>60</c:v>
                </c:pt>
                <c:pt idx="2">
                  <c:v>63.4</c:v>
                </c:pt>
                <c:pt idx="3">
                  <c:v>70.8</c:v>
                </c:pt>
                <c:pt idx="4">
                  <c:v>74.400000000000006</c:v>
                </c:pt>
                <c:pt idx="5">
                  <c:v>78.099999999999994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ER</c:v>
                </c:pt>
              </c:strCache>
            </c:strRef>
          </c:tx>
          <c:cat>
            <c:strRef>
              <c:f>Sheet1!$A$2:$A$7</c:f>
              <c:strCache>
                <c:ptCount val="6"/>
                <c:pt idx="0">
                  <c:v>All</c:v>
                </c:pt>
                <c:pt idx="1">
                  <c:v>Age 18-24</c:v>
                </c:pt>
                <c:pt idx="2">
                  <c:v>Age 25-34</c:v>
                </c:pt>
                <c:pt idx="3">
                  <c:v>Age 35-44</c:v>
                </c:pt>
                <c:pt idx="4">
                  <c:v>Age 45-54</c:v>
                </c:pt>
                <c:pt idx="5">
                  <c:v>Age 55-64</c:v>
                </c:pt>
              </c:strCache>
            </c:strRef>
          </c:cat>
          <c:val>
            <c:numRef>
              <c:f>Sheet1!$D$2:$D$7</c:f>
              <c:numCache>
                <c:formatCode>General</c:formatCode>
                <c:ptCount val="6"/>
                <c:pt idx="0">
                  <c:v>5.2</c:v>
                </c:pt>
                <c:pt idx="1">
                  <c:v>9.6</c:v>
                </c:pt>
                <c:pt idx="2">
                  <c:v>8.3000000000000007</c:v>
                </c:pt>
                <c:pt idx="3">
                  <c:v>7.8</c:v>
                </c:pt>
                <c:pt idx="4">
                  <c:v>3.9</c:v>
                </c:pt>
                <c:pt idx="5">
                  <c:v>2.2999999999999998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Other</c:v>
                </c:pt>
              </c:strCache>
            </c:strRef>
          </c:tx>
          <c:cat>
            <c:strRef>
              <c:f>Sheet1!$A$2:$A$7</c:f>
              <c:strCache>
                <c:ptCount val="6"/>
                <c:pt idx="0">
                  <c:v>All</c:v>
                </c:pt>
                <c:pt idx="1">
                  <c:v>Age 18-24</c:v>
                </c:pt>
                <c:pt idx="2">
                  <c:v>Age 25-34</c:v>
                </c:pt>
                <c:pt idx="3">
                  <c:v>Age 35-44</c:v>
                </c:pt>
                <c:pt idx="4">
                  <c:v>Age 45-54</c:v>
                </c:pt>
                <c:pt idx="5">
                  <c:v>Age 55-64</c:v>
                </c:pt>
              </c:strCache>
            </c:strRef>
          </c:cat>
          <c:val>
            <c:numRef>
              <c:f>Sheet1!$E$2:$E$7</c:f>
              <c:numCache>
                <c:formatCode>General</c:formatCode>
                <c:ptCount val="6"/>
                <c:pt idx="0">
                  <c:v>8.3000000000000007</c:v>
                </c:pt>
                <c:pt idx="1">
                  <c:v>12.1</c:v>
                </c:pt>
                <c:pt idx="2">
                  <c:v>11.2</c:v>
                </c:pt>
                <c:pt idx="3">
                  <c:v>9.4</c:v>
                </c:pt>
                <c:pt idx="4">
                  <c:v>7.5</c:v>
                </c:pt>
                <c:pt idx="5">
                  <c:v>7.2</c:v>
                </c:pt>
              </c:numCache>
            </c:numRef>
          </c:val>
        </c:ser>
        <c:axId val="133506560"/>
        <c:axId val="133508096"/>
      </c:barChart>
      <c:catAx>
        <c:axId val="133506560"/>
        <c:scaling>
          <c:orientation val="minMax"/>
        </c:scaling>
        <c:axPos val="b"/>
        <c:tickLblPos val="nextTo"/>
        <c:crossAx val="133508096"/>
        <c:crosses val="autoZero"/>
        <c:auto val="1"/>
        <c:lblAlgn val="ctr"/>
        <c:lblOffset val="100"/>
      </c:catAx>
      <c:valAx>
        <c:axId val="133508096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33506560"/>
        <c:crosses val="autoZero"/>
        <c:crossBetween val="between"/>
      </c:valAx>
    </c:plotArea>
    <c:legend>
      <c:legendPos val="r"/>
      <c:layout/>
    </c:legend>
    <c:plotVisOnly val="1"/>
    <c:dispBlanksAs val="gap"/>
  </c:chart>
  <c:txPr>
    <a:bodyPr/>
    <a:lstStyle/>
    <a:p>
      <a:pPr>
        <a:defRPr sz="1800"/>
      </a:pPr>
      <a:endParaRPr lang="en-US"/>
    </a:p>
  </c:txPr>
  <c:externalData r:id="rId1"/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/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Clinic</c:v>
                </c:pt>
              </c:strCache>
            </c:strRef>
          </c:tx>
          <c:cat>
            <c:strRef>
              <c:f>Sheet1!$A$2:$A$4</c:f>
              <c:strCache>
                <c:ptCount val="3"/>
                <c:pt idx="0">
                  <c:v>All</c:v>
                </c:pt>
                <c:pt idx="1">
                  <c:v>Female</c:v>
                </c:pt>
                <c:pt idx="2">
                  <c:v>Male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13.1</c:v>
                </c:pt>
                <c:pt idx="1">
                  <c:v>12.4</c:v>
                </c:pt>
                <c:pt idx="2">
                  <c:v>14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Doctor</c:v>
                </c:pt>
              </c:strCache>
            </c:strRef>
          </c:tx>
          <c:cat>
            <c:strRef>
              <c:f>Sheet1!$A$2:$A$4</c:f>
              <c:strCache>
                <c:ptCount val="3"/>
                <c:pt idx="0">
                  <c:v>All</c:v>
                </c:pt>
                <c:pt idx="1">
                  <c:v>Female</c:v>
                </c:pt>
                <c:pt idx="2">
                  <c:v>Male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73.599999999999994</c:v>
                </c:pt>
                <c:pt idx="1">
                  <c:v>76.900000000000006</c:v>
                </c:pt>
                <c:pt idx="2">
                  <c:v>69.7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ER</c:v>
                </c:pt>
              </c:strCache>
            </c:strRef>
          </c:tx>
          <c:cat>
            <c:strRef>
              <c:f>Sheet1!$A$2:$A$4</c:f>
              <c:strCache>
                <c:ptCount val="3"/>
                <c:pt idx="0">
                  <c:v>All</c:v>
                </c:pt>
                <c:pt idx="1">
                  <c:v>Female</c:v>
                </c:pt>
                <c:pt idx="2">
                  <c:v>Male</c:v>
                </c:pt>
              </c:strCache>
            </c:strRef>
          </c:cat>
          <c:val>
            <c:numRef>
              <c:f>Sheet1!$D$2:$D$4</c:f>
              <c:numCache>
                <c:formatCode>General</c:formatCode>
                <c:ptCount val="3"/>
                <c:pt idx="0">
                  <c:v>5.8</c:v>
                </c:pt>
                <c:pt idx="1">
                  <c:v>4.7</c:v>
                </c:pt>
                <c:pt idx="2">
                  <c:v>7.1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Other</c:v>
                </c:pt>
              </c:strCache>
            </c:strRef>
          </c:tx>
          <c:cat>
            <c:strRef>
              <c:f>Sheet1!$A$2:$A$4</c:f>
              <c:strCache>
                <c:ptCount val="3"/>
                <c:pt idx="0">
                  <c:v>All</c:v>
                </c:pt>
                <c:pt idx="1">
                  <c:v>Female</c:v>
                </c:pt>
                <c:pt idx="2">
                  <c:v>Male</c:v>
                </c:pt>
              </c:strCache>
            </c:strRef>
          </c:cat>
          <c:val>
            <c:numRef>
              <c:f>Sheet1!$E$2:$E$4</c:f>
              <c:numCache>
                <c:formatCode>General</c:formatCode>
                <c:ptCount val="3"/>
                <c:pt idx="0">
                  <c:v>7.5</c:v>
                </c:pt>
                <c:pt idx="1">
                  <c:v>6</c:v>
                </c:pt>
                <c:pt idx="2">
                  <c:v>9.2000000000000011</c:v>
                </c:pt>
              </c:numCache>
            </c:numRef>
          </c:val>
        </c:ser>
        <c:axId val="133557632"/>
        <c:axId val="133563520"/>
      </c:barChart>
      <c:catAx>
        <c:axId val="133557632"/>
        <c:scaling>
          <c:orientation val="minMax"/>
        </c:scaling>
        <c:axPos val="b"/>
        <c:tickLblPos val="nextTo"/>
        <c:crossAx val="133563520"/>
        <c:crosses val="autoZero"/>
        <c:auto val="1"/>
        <c:lblAlgn val="ctr"/>
        <c:lblOffset val="100"/>
      </c:catAx>
      <c:valAx>
        <c:axId val="133563520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33557632"/>
        <c:crosses val="autoZero"/>
        <c:crossBetween val="between"/>
      </c:valAx>
    </c:plotArea>
    <c:legend>
      <c:legendPos val="r"/>
      <c:layout/>
    </c:legend>
    <c:plotVisOnly val="1"/>
    <c:dispBlanksAs val="gap"/>
  </c:chart>
  <c:txPr>
    <a:bodyPr/>
    <a:lstStyle/>
    <a:p>
      <a:pPr>
        <a:defRPr sz="1800"/>
      </a:pPr>
      <a:endParaRPr lang="en-US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/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2008 - Yes</c:v>
                </c:pt>
              </c:strCache>
            </c:strRef>
          </c:tx>
          <c:cat>
            <c:strRef>
              <c:f>Sheet1!$A$2:$A$8</c:f>
              <c:strCache>
                <c:ptCount val="7"/>
                <c:pt idx="0">
                  <c:v>All</c:v>
                </c:pt>
                <c:pt idx="1">
                  <c:v>Medicare</c:v>
                </c:pt>
                <c:pt idx="2">
                  <c:v>Medicaid </c:v>
                </c:pt>
                <c:pt idx="3">
                  <c:v>Dual Eligible</c:v>
                </c:pt>
                <c:pt idx="4">
                  <c:v>Private ESI</c:v>
                </c:pt>
                <c:pt idx="5">
                  <c:v>Other Private</c:v>
                </c:pt>
                <c:pt idx="6">
                  <c:v>Uninsured</c:v>
                </c:pt>
              </c:strCache>
            </c:strRef>
          </c:cat>
          <c:val>
            <c:numRef>
              <c:f>Sheet1!$B$2:$B$8</c:f>
              <c:numCache>
                <c:formatCode>General</c:formatCode>
                <c:ptCount val="7"/>
                <c:pt idx="0">
                  <c:v>91.1</c:v>
                </c:pt>
                <c:pt idx="1">
                  <c:v>96.3</c:v>
                </c:pt>
                <c:pt idx="2">
                  <c:v>90.9</c:v>
                </c:pt>
                <c:pt idx="3">
                  <c:v>94.6</c:v>
                </c:pt>
                <c:pt idx="4">
                  <c:v>93.5</c:v>
                </c:pt>
                <c:pt idx="5">
                  <c:v>91.5</c:v>
                </c:pt>
                <c:pt idx="6">
                  <c:v>74.8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2008 - No</c:v>
                </c:pt>
              </c:strCache>
            </c:strRef>
          </c:tx>
          <c:cat>
            <c:strRef>
              <c:f>Sheet1!$A$2:$A$8</c:f>
              <c:strCache>
                <c:ptCount val="7"/>
                <c:pt idx="0">
                  <c:v>All</c:v>
                </c:pt>
                <c:pt idx="1">
                  <c:v>Medicare</c:v>
                </c:pt>
                <c:pt idx="2">
                  <c:v>Medicaid </c:v>
                </c:pt>
                <c:pt idx="3">
                  <c:v>Dual Eligible</c:v>
                </c:pt>
                <c:pt idx="4">
                  <c:v>Private ESI</c:v>
                </c:pt>
                <c:pt idx="5">
                  <c:v>Other Private</c:v>
                </c:pt>
                <c:pt idx="6">
                  <c:v>Uninsured</c:v>
                </c:pt>
              </c:strCache>
            </c:strRef>
          </c:cat>
          <c:val>
            <c:numRef>
              <c:f>Sheet1!$C$2:$C$8</c:f>
              <c:numCache>
                <c:formatCode>General</c:formatCode>
                <c:ptCount val="7"/>
                <c:pt idx="0">
                  <c:v>8.1</c:v>
                </c:pt>
                <c:pt idx="1">
                  <c:v>2.9</c:v>
                </c:pt>
                <c:pt idx="2">
                  <c:v>8</c:v>
                </c:pt>
                <c:pt idx="3">
                  <c:v>4.4000000000000004</c:v>
                </c:pt>
                <c:pt idx="4">
                  <c:v>5.9</c:v>
                </c:pt>
                <c:pt idx="5">
                  <c:v>7</c:v>
                </c:pt>
                <c:pt idx="6">
                  <c:v>24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2010 - Yes</c:v>
                </c:pt>
              </c:strCache>
            </c:strRef>
          </c:tx>
          <c:cat>
            <c:strRef>
              <c:f>Sheet1!$A$2:$A$8</c:f>
              <c:strCache>
                <c:ptCount val="7"/>
                <c:pt idx="0">
                  <c:v>All</c:v>
                </c:pt>
                <c:pt idx="1">
                  <c:v>Medicare</c:v>
                </c:pt>
                <c:pt idx="2">
                  <c:v>Medicaid </c:v>
                </c:pt>
                <c:pt idx="3">
                  <c:v>Dual Eligible</c:v>
                </c:pt>
                <c:pt idx="4">
                  <c:v>Private ESI</c:v>
                </c:pt>
                <c:pt idx="5">
                  <c:v>Other Private</c:v>
                </c:pt>
                <c:pt idx="6">
                  <c:v>Uninsured</c:v>
                </c:pt>
              </c:strCache>
            </c:strRef>
          </c:cat>
          <c:val>
            <c:numRef>
              <c:f>Sheet1!$D$2:$D$8</c:f>
              <c:numCache>
                <c:formatCode>General</c:formatCode>
                <c:ptCount val="7"/>
                <c:pt idx="0">
                  <c:v>90.6</c:v>
                </c:pt>
                <c:pt idx="1">
                  <c:v>95.2</c:v>
                </c:pt>
                <c:pt idx="2">
                  <c:v>92.2</c:v>
                </c:pt>
                <c:pt idx="3">
                  <c:v>94.6</c:v>
                </c:pt>
                <c:pt idx="4">
                  <c:v>93.2</c:v>
                </c:pt>
                <c:pt idx="5">
                  <c:v>91.6</c:v>
                </c:pt>
                <c:pt idx="6">
                  <c:v>75.3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2010 - No</c:v>
                </c:pt>
              </c:strCache>
            </c:strRef>
          </c:tx>
          <c:cat>
            <c:strRef>
              <c:f>Sheet1!$A$2:$A$8</c:f>
              <c:strCache>
                <c:ptCount val="7"/>
                <c:pt idx="0">
                  <c:v>All</c:v>
                </c:pt>
                <c:pt idx="1">
                  <c:v>Medicare</c:v>
                </c:pt>
                <c:pt idx="2">
                  <c:v>Medicaid </c:v>
                </c:pt>
                <c:pt idx="3">
                  <c:v>Dual Eligible</c:v>
                </c:pt>
                <c:pt idx="4">
                  <c:v>Private ESI</c:v>
                </c:pt>
                <c:pt idx="5">
                  <c:v>Other Private</c:v>
                </c:pt>
                <c:pt idx="6">
                  <c:v>Uninsured</c:v>
                </c:pt>
              </c:strCache>
            </c:strRef>
          </c:cat>
          <c:val>
            <c:numRef>
              <c:f>Sheet1!$E$2:$E$8</c:f>
              <c:numCache>
                <c:formatCode>General</c:formatCode>
                <c:ptCount val="7"/>
                <c:pt idx="0">
                  <c:v>8.2000000000000011</c:v>
                </c:pt>
                <c:pt idx="1">
                  <c:v>3.9</c:v>
                </c:pt>
                <c:pt idx="2">
                  <c:v>5.7</c:v>
                </c:pt>
                <c:pt idx="3">
                  <c:v>5.0999999999999996</c:v>
                </c:pt>
                <c:pt idx="4">
                  <c:v>5.8</c:v>
                </c:pt>
                <c:pt idx="5">
                  <c:v>6.7</c:v>
                </c:pt>
                <c:pt idx="6">
                  <c:v>23</c:v>
                </c:pt>
              </c:numCache>
            </c:numRef>
          </c:val>
        </c:ser>
        <c:axId val="98655616"/>
        <c:axId val="98665600"/>
      </c:barChart>
      <c:catAx>
        <c:axId val="98655616"/>
        <c:scaling>
          <c:orientation val="minMax"/>
        </c:scaling>
        <c:axPos val="b"/>
        <c:tickLblPos val="nextTo"/>
        <c:crossAx val="98665600"/>
        <c:crosses val="autoZero"/>
        <c:auto val="1"/>
        <c:lblAlgn val="ctr"/>
        <c:lblOffset val="100"/>
      </c:catAx>
      <c:valAx>
        <c:axId val="98665600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98655616"/>
        <c:crosses val="autoZero"/>
        <c:crossBetween val="between"/>
      </c:valAx>
    </c:plotArea>
    <c:legend>
      <c:legendPos val="r"/>
      <c:layout/>
    </c:legend>
    <c:plotVisOnly val="1"/>
    <c:dispBlanksAs val="gap"/>
  </c:chart>
  <c:txPr>
    <a:bodyPr/>
    <a:lstStyle/>
    <a:p>
      <a:pPr>
        <a:defRPr sz="1800"/>
      </a:pPr>
      <a:endParaRPr lang="en-US"/>
    </a:p>
  </c:txPr>
  <c:externalData r:id="rId1"/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/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Clinic</c:v>
                </c:pt>
              </c:strCache>
            </c:strRef>
          </c:tx>
          <c:cat>
            <c:strRef>
              <c:f>Sheet1!$A$2:$A$4</c:f>
              <c:strCache>
                <c:ptCount val="3"/>
                <c:pt idx="0">
                  <c:v>All</c:v>
                </c:pt>
                <c:pt idx="1">
                  <c:v>Female</c:v>
                </c:pt>
                <c:pt idx="2">
                  <c:v>Male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14</c:v>
                </c:pt>
                <c:pt idx="1">
                  <c:v>13.5</c:v>
                </c:pt>
                <c:pt idx="2">
                  <c:v>14.6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Doctor</c:v>
                </c:pt>
              </c:strCache>
            </c:strRef>
          </c:tx>
          <c:cat>
            <c:strRef>
              <c:f>Sheet1!$A$2:$A$4</c:f>
              <c:strCache>
                <c:ptCount val="3"/>
                <c:pt idx="0">
                  <c:v>All</c:v>
                </c:pt>
                <c:pt idx="1">
                  <c:v>Female</c:v>
                </c:pt>
                <c:pt idx="2">
                  <c:v>Male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72.5</c:v>
                </c:pt>
                <c:pt idx="1">
                  <c:v>75.099999999999994</c:v>
                </c:pt>
                <c:pt idx="2">
                  <c:v>69.400000000000006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ER</c:v>
                </c:pt>
              </c:strCache>
            </c:strRef>
          </c:tx>
          <c:cat>
            <c:strRef>
              <c:f>Sheet1!$A$2:$A$4</c:f>
              <c:strCache>
                <c:ptCount val="3"/>
                <c:pt idx="0">
                  <c:v>All</c:v>
                </c:pt>
                <c:pt idx="1">
                  <c:v>Female</c:v>
                </c:pt>
                <c:pt idx="2">
                  <c:v>Male</c:v>
                </c:pt>
              </c:strCache>
            </c:strRef>
          </c:cat>
          <c:val>
            <c:numRef>
              <c:f>Sheet1!$D$2:$D$4</c:f>
              <c:numCache>
                <c:formatCode>General</c:formatCode>
                <c:ptCount val="3"/>
                <c:pt idx="0">
                  <c:v>5.2</c:v>
                </c:pt>
                <c:pt idx="1">
                  <c:v>4.9000000000000004</c:v>
                </c:pt>
                <c:pt idx="2">
                  <c:v>5.6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Other</c:v>
                </c:pt>
              </c:strCache>
            </c:strRef>
          </c:tx>
          <c:cat>
            <c:strRef>
              <c:f>Sheet1!$A$2:$A$4</c:f>
              <c:strCache>
                <c:ptCount val="3"/>
                <c:pt idx="0">
                  <c:v>All</c:v>
                </c:pt>
                <c:pt idx="1">
                  <c:v>Female</c:v>
                </c:pt>
                <c:pt idx="2">
                  <c:v>Male</c:v>
                </c:pt>
              </c:strCache>
            </c:strRef>
          </c:cat>
          <c:val>
            <c:numRef>
              <c:f>Sheet1!$E$2:$E$4</c:f>
              <c:numCache>
                <c:formatCode>General</c:formatCode>
                <c:ptCount val="3"/>
                <c:pt idx="0">
                  <c:v>8.3000000000000007</c:v>
                </c:pt>
                <c:pt idx="1">
                  <c:v>6.5</c:v>
                </c:pt>
                <c:pt idx="2">
                  <c:v>10.4</c:v>
                </c:pt>
              </c:numCache>
            </c:numRef>
          </c:val>
        </c:ser>
        <c:axId val="133900160"/>
        <c:axId val="133926912"/>
      </c:barChart>
      <c:catAx>
        <c:axId val="133900160"/>
        <c:scaling>
          <c:orientation val="minMax"/>
        </c:scaling>
        <c:axPos val="b"/>
        <c:tickLblPos val="nextTo"/>
        <c:crossAx val="133926912"/>
        <c:crosses val="autoZero"/>
        <c:auto val="1"/>
        <c:lblAlgn val="ctr"/>
        <c:lblOffset val="100"/>
      </c:catAx>
      <c:valAx>
        <c:axId val="133926912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33900160"/>
        <c:crosses val="autoZero"/>
        <c:crossBetween val="between"/>
      </c:valAx>
    </c:plotArea>
    <c:legend>
      <c:legendPos val="r"/>
      <c:layout/>
    </c:legend>
    <c:plotVisOnly val="1"/>
    <c:dispBlanksAs val="gap"/>
  </c:chart>
  <c:txPr>
    <a:bodyPr/>
    <a:lstStyle/>
    <a:p>
      <a:pPr>
        <a:defRPr sz="1800"/>
      </a:pPr>
      <a:endParaRPr lang="en-US"/>
    </a:p>
  </c:txPr>
  <c:externalData r:id="rId1"/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/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Clinic - E</c:v>
                </c:pt>
              </c:strCache>
            </c:strRef>
          </c:tx>
          <c:cat>
            <c:strRef>
              <c:f>Sheet1!$A$2:$A$8</c:f>
              <c:strCache>
                <c:ptCount val="7"/>
                <c:pt idx="0">
                  <c:v>All</c:v>
                </c:pt>
                <c:pt idx="1">
                  <c:v>Medicare</c:v>
                </c:pt>
                <c:pt idx="2">
                  <c:v>Medicaid </c:v>
                </c:pt>
                <c:pt idx="3">
                  <c:v>Dual Eligible</c:v>
                </c:pt>
                <c:pt idx="4">
                  <c:v>Private ESI</c:v>
                </c:pt>
                <c:pt idx="5">
                  <c:v>Other Private</c:v>
                </c:pt>
                <c:pt idx="6">
                  <c:v>Uninsured</c:v>
                </c:pt>
              </c:strCache>
            </c:strRef>
          </c:cat>
          <c:val>
            <c:numRef>
              <c:f>Sheet1!$B$2:$B$8</c:f>
              <c:numCache>
                <c:formatCode>General</c:formatCode>
                <c:ptCount val="7"/>
                <c:pt idx="0">
                  <c:v>58.6</c:v>
                </c:pt>
                <c:pt idx="1">
                  <c:v>74.7</c:v>
                </c:pt>
                <c:pt idx="2">
                  <c:v>64.7</c:v>
                </c:pt>
                <c:pt idx="3">
                  <c:v>77.400000000000006</c:v>
                </c:pt>
                <c:pt idx="4">
                  <c:v>54.7</c:v>
                </c:pt>
                <c:pt idx="5">
                  <c:v>65.3</c:v>
                </c:pt>
                <c:pt idx="6">
                  <c:v>40.9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Clinic - L</c:v>
                </c:pt>
              </c:strCache>
            </c:strRef>
          </c:tx>
          <c:cat>
            <c:strRef>
              <c:f>Sheet1!$A$2:$A$8</c:f>
              <c:strCache>
                <c:ptCount val="7"/>
                <c:pt idx="0">
                  <c:v>All</c:v>
                </c:pt>
                <c:pt idx="1">
                  <c:v>Medicare</c:v>
                </c:pt>
                <c:pt idx="2">
                  <c:v>Medicaid </c:v>
                </c:pt>
                <c:pt idx="3">
                  <c:v>Dual Eligible</c:v>
                </c:pt>
                <c:pt idx="4">
                  <c:v>Private ESI</c:v>
                </c:pt>
                <c:pt idx="5">
                  <c:v>Other Private</c:v>
                </c:pt>
                <c:pt idx="6">
                  <c:v>Uninsured</c:v>
                </c:pt>
              </c:strCache>
            </c:strRef>
          </c:cat>
          <c:val>
            <c:numRef>
              <c:f>Sheet1!$C$2:$C$8</c:f>
              <c:numCache>
                <c:formatCode>General</c:formatCode>
                <c:ptCount val="7"/>
                <c:pt idx="0">
                  <c:v>24.3</c:v>
                </c:pt>
                <c:pt idx="1">
                  <c:v>19.5</c:v>
                </c:pt>
                <c:pt idx="2">
                  <c:v>23</c:v>
                </c:pt>
                <c:pt idx="3">
                  <c:v>15.3</c:v>
                </c:pt>
                <c:pt idx="4">
                  <c:v>27.8</c:v>
                </c:pt>
                <c:pt idx="5">
                  <c:v>19.600000000000001</c:v>
                </c:pt>
                <c:pt idx="6">
                  <c:v>27.6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Clinic - No</c:v>
                </c:pt>
              </c:strCache>
            </c:strRef>
          </c:tx>
          <c:cat>
            <c:strRef>
              <c:f>Sheet1!$A$2:$A$8</c:f>
              <c:strCache>
                <c:ptCount val="7"/>
                <c:pt idx="0">
                  <c:v>All</c:v>
                </c:pt>
                <c:pt idx="1">
                  <c:v>Medicare</c:v>
                </c:pt>
                <c:pt idx="2">
                  <c:v>Medicaid </c:v>
                </c:pt>
                <c:pt idx="3">
                  <c:v>Dual Eligible</c:v>
                </c:pt>
                <c:pt idx="4">
                  <c:v>Private ESI</c:v>
                </c:pt>
                <c:pt idx="5">
                  <c:v>Other Private</c:v>
                </c:pt>
                <c:pt idx="6">
                  <c:v>Uninsured</c:v>
                </c:pt>
              </c:strCache>
            </c:strRef>
          </c:cat>
          <c:val>
            <c:numRef>
              <c:f>Sheet1!$D$2:$D$8</c:f>
              <c:numCache>
                <c:formatCode>General</c:formatCode>
                <c:ptCount val="7"/>
                <c:pt idx="0">
                  <c:v>17.100000000000001</c:v>
                </c:pt>
                <c:pt idx="1">
                  <c:v>5.8</c:v>
                </c:pt>
                <c:pt idx="2">
                  <c:v>12.4</c:v>
                </c:pt>
                <c:pt idx="3">
                  <c:v>7.3</c:v>
                </c:pt>
                <c:pt idx="4">
                  <c:v>17.5</c:v>
                </c:pt>
                <c:pt idx="5">
                  <c:v>15.1</c:v>
                </c:pt>
                <c:pt idx="6">
                  <c:v>31.5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Column2</c:v>
                </c:pt>
              </c:strCache>
            </c:strRef>
          </c:tx>
          <c:cat>
            <c:strRef>
              <c:f>Sheet1!$A$2:$A$8</c:f>
              <c:strCache>
                <c:ptCount val="7"/>
                <c:pt idx="0">
                  <c:v>All</c:v>
                </c:pt>
                <c:pt idx="1">
                  <c:v>Medicare</c:v>
                </c:pt>
                <c:pt idx="2">
                  <c:v>Medicaid </c:v>
                </c:pt>
                <c:pt idx="3">
                  <c:v>Dual Eligible</c:v>
                </c:pt>
                <c:pt idx="4">
                  <c:v>Private ESI</c:v>
                </c:pt>
                <c:pt idx="5">
                  <c:v>Other Private</c:v>
                </c:pt>
                <c:pt idx="6">
                  <c:v>Uninsured</c:v>
                </c:pt>
              </c:strCache>
            </c:strRef>
          </c:cat>
          <c:val>
            <c:numRef>
              <c:f>Sheet1!$E$2:$E$8</c:f>
              <c:numCache>
                <c:formatCode>General</c:formatCode>
                <c:ptCount val="7"/>
              </c:numCache>
            </c:numRef>
          </c:val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Column1</c:v>
                </c:pt>
              </c:strCache>
            </c:strRef>
          </c:tx>
          <c:cat>
            <c:strRef>
              <c:f>Sheet1!$A$2:$A$8</c:f>
              <c:strCache>
                <c:ptCount val="7"/>
                <c:pt idx="0">
                  <c:v>All</c:v>
                </c:pt>
                <c:pt idx="1">
                  <c:v>Medicare</c:v>
                </c:pt>
                <c:pt idx="2">
                  <c:v>Medicaid </c:v>
                </c:pt>
                <c:pt idx="3">
                  <c:v>Dual Eligible</c:v>
                </c:pt>
                <c:pt idx="4">
                  <c:v>Private ESI</c:v>
                </c:pt>
                <c:pt idx="5">
                  <c:v>Other Private</c:v>
                </c:pt>
                <c:pt idx="6">
                  <c:v>Uninsured</c:v>
                </c:pt>
              </c:strCache>
            </c:strRef>
          </c:cat>
          <c:val>
            <c:numRef>
              <c:f>Sheet1!$F$2:$F$8</c:f>
              <c:numCache>
                <c:formatCode>General</c:formatCode>
                <c:ptCount val="7"/>
              </c:numCache>
            </c:numRef>
          </c:val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Doctor - E</c:v>
                </c:pt>
              </c:strCache>
            </c:strRef>
          </c:tx>
          <c:cat>
            <c:strRef>
              <c:f>Sheet1!$A$2:$A$8</c:f>
              <c:strCache>
                <c:ptCount val="7"/>
                <c:pt idx="0">
                  <c:v>All</c:v>
                </c:pt>
                <c:pt idx="1">
                  <c:v>Medicare</c:v>
                </c:pt>
                <c:pt idx="2">
                  <c:v>Medicaid </c:v>
                </c:pt>
                <c:pt idx="3">
                  <c:v>Dual Eligible</c:v>
                </c:pt>
                <c:pt idx="4">
                  <c:v>Private ESI</c:v>
                </c:pt>
                <c:pt idx="5">
                  <c:v>Other Private</c:v>
                </c:pt>
                <c:pt idx="6">
                  <c:v>Uninsured</c:v>
                </c:pt>
              </c:strCache>
            </c:strRef>
          </c:cat>
          <c:val>
            <c:numRef>
              <c:f>Sheet1!$G$2:$G$8</c:f>
              <c:numCache>
                <c:formatCode>General</c:formatCode>
                <c:ptCount val="7"/>
                <c:pt idx="0">
                  <c:v>62</c:v>
                </c:pt>
                <c:pt idx="1">
                  <c:v>76.5</c:v>
                </c:pt>
                <c:pt idx="2">
                  <c:v>67.2</c:v>
                </c:pt>
                <c:pt idx="3">
                  <c:v>77.900000000000006</c:v>
                </c:pt>
                <c:pt idx="4">
                  <c:v>59</c:v>
                </c:pt>
                <c:pt idx="5">
                  <c:v>52.9</c:v>
                </c:pt>
                <c:pt idx="6">
                  <c:v>38.800000000000004</c:v>
                </c:pt>
              </c:numCache>
            </c:numRef>
          </c:val>
        </c:ser>
        <c:ser>
          <c:idx val="6"/>
          <c:order val="6"/>
          <c:tx>
            <c:strRef>
              <c:f>Sheet1!$H$1</c:f>
              <c:strCache>
                <c:ptCount val="1"/>
                <c:pt idx="0">
                  <c:v>Doctor - L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</c:spPr>
          <c:cat>
            <c:strRef>
              <c:f>Sheet1!$A$2:$A$8</c:f>
              <c:strCache>
                <c:ptCount val="7"/>
                <c:pt idx="0">
                  <c:v>All</c:v>
                </c:pt>
                <c:pt idx="1">
                  <c:v>Medicare</c:v>
                </c:pt>
                <c:pt idx="2">
                  <c:v>Medicaid </c:v>
                </c:pt>
                <c:pt idx="3">
                  <c:v>Dual Eligible</c:v>
                </c:pt>
                <c:pt idx="4">
                  <c:v>Private ESI</c:v>
                </c:pt>
                <c:pt idx="5">
                  <c:v>Other Private</c:v>
                </c:pt>
                <c:pt idx="6">
                  <c:v>Uninsured</c:v>
                </c:pt>
              </c:strCache>
            </c:strRef>
          </c:cat>
          <c:val>
            <c:numRef>
              <c:f>Sheet1!$H$2:$H$8</c:f>
              <c:numCache>
                <c:formatCode>General</c:formatCode>
                <c:ptCount val="7"/>
                <c:pt idx="0">
                  <c:v>25.3</c:v>
                </c:pt>
                <c:pt idx="1">
                  <c:v>19.600000000000001</c:v>
                </c:pt>
                <c:pt idx="2">
                  <c:v>24.8</c:v>
                </c:pt>
                <c:pt idx="3">
                  <c:v>17.600000000000001</c:v>
                </c:pt>
                <c:pt idx="4">
                  <c:v>27.1</c:v>
                </c:pt>
                <c:pt idx="5">
                  <c:v>25.4</c:v>
                </c:pt>
                <c:pt idx="6">
                  <c:v>30.8</c:v>
                </c:pt>
              </c:numCache>
            </c:numRef>
          </c:val>
        </c:ser>
        <c:ser>
          <c:idx val="7"/>
          <c:order val="7"/>
          <c:tx>
            <c:strRef>
              <c:f>Sheet1!$I$1</c:f>
              <c:strCache>
                <c:ptCount val="1"/>
                <c:pt idx="0">
                  <c:v>Doctor - No</c:v>
                </c:pt>
              </c:strCache>
            </c:strRef>
          </c:tx>
          <c:cat>
            <c:strRef>
              <c:f>Sheet1!$A$2:$A$8</c:f>
              <c:strCache>
                <c:ptCount val="7"/>
                <c:pt idx="0">
                  <c:v>All</c:v>
                </c:pt>
                <c:pt idx="1">
                  <c:v>Medicare</c:v>
                </c:pt>
                <c:pt idx="2">
                  <c:v>Medicaid </c:v>
                </c:pt>
                <c:pt idx="3">
                  <c:v>Dual Eligible</c:v>
                </c:pt>
                <c:pt idx="4">
                  <c:v>Private ESI</c:v>
                </c:pt>
                <c:pt idx="5">
                  <c:v>Other Private</c:v>
                </c:pt>
                <c:pt idx="6">
                  <c:v>Uninsured</c:v>
                </c:pt>
              </c:strCache>
            </c:strRef>
          </c:cat>
          <c:val>
            <c:numRef>
              <c:f>Sheet1!$I$2:$I$8</c:f>
              <c:numCache>
                <c:formatCode>General</c:formatCode>
                <c:ptCount val="7"/>
                <c:pt idx="0">
                  <c:v>12.8</c:v>
                </c:pt>
                <c:pt idx="1">
                  <c:v>4</c:v>
                </c:pt>
                <c:pt idx="2">
                  <c:v>8</c:v>
                </c:pt>
                <c:pt idx="3">
                  <c:v>4.5</c:v>
                </c:pt>
                <c:pt idx="4">
                  <c:v>13.9</c:v>
                </c:pt>
                <c:pt idx="5">
                  <c:v>21.8</c:v>
                </c:pt>
                <c:pt idx="6">
                  <c:v>30.4</c:v>
                </c:pt>
              </c:numCache>
            </c:numRef>
          </c:val>
        </c:ser>
        <c:axId val="134115712"/>
        <c:axId val="134117248"/>
      </c:barChart>
      <c:catAx>
        <c:axId val="134115712"/>
        <c:scaling>
          <c:orientation val="minMax"/>
        </c:scaling>
        <c:axPos val="b"/>
        <c:tickLblPos val="nextTo"/>
        <c:crossAx val="134117248"/>
        <c:crosses val="autoZero"/>
        <c:auto val="1"/>
        <c:lblAlgn val="ctr"/>
        <c:lblOffset val="100"/>
      </c:catAx>
      <c:valAx>
        <c:axId val="134117248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34115712"/>
        <c:crosses val="autoZero"/>
        <c:crossBetween val="between"/>
      </c:valAx>
    </c:plotArea>
    <c:plotVisOnly val="1"/>
    <c:dispBlanksAs val="gap"/>
  </c:chart>
  <c:txPr>
    <a:bodyPr/>
    <a:lstStyle/>
    <a:p>
      <a:pPr>
        <a:defRPr sz="1800"/>
      </a:pPr>
      <a:endParaRPr lang="en-US"/>
    </a:p>
  </c:txPr>
  <c:externalData r:id="rId1"/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/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Clinic - E</c:v>
                </c:pt>
              </c:strCache>
            </c:strRef>
          </c:tx>
          <c:cat>
            <c:strRef>
              <c:f>Sheet1!$A$2:$A$6</c:f>
              <c:strCache>
                <c:ptCount val="5"/>
                <c:pt idx="0">
                  <c:v>All</c:v>
                </c:pt>
                <c:pt idx="1">
                  <c:v>Appalachia</c:v>
                </c:pt>
                <c:pt idx="2">
                  <c:v>Rural Non-Appalachia</c:v>
                </c:pt>
                <c:pt idx="3">
                  <c:v>Suburban</c:v>
                </c:pt>
                <c:pt idx="4">
                  <c:v>Metro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58.6</c:v>
                </c:pt>
                <c:pt idx="1">
                  <c:v>58.7</c:v>
                </c:pt>
                <c:pt idx="2">
                  <c:v>53.2</c:v>
                </c:pt>
                <c:pt idx="3">
                  <c:v>54.5</c:v>
                </c:pt>
                <c:pt idx="4">
                  <c:v>60.8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Clinic - L</c:v>
                </c:pt>
              </c:strCache>
            </c:strRef>
          </c:tx>
          <c:cat>
            <c:strRef>
              <c:f>Sheet1!$A$2:$A$6</c:f>
              <c:strCache>
                <c:ptCount val="5"/>
                <c:pt idx="0">
                  <c:v>All</c:v>
                </c:pt>
                <c:pt idx="1">
                  <c:v>Appalachia</c:v>
                </c:pt>
                <c:pt idx="2">
                  <c:v>Rural Non-Appalachia</c:v>
                </c:pt>
                <c:pt idx="3">
                  <c:v>Suburban</c:v>
                </c:pt>
                <c:pt idx="4">
                  <c:v>Metro</c:v>
                </c:pt>
              </c:strCache>
            </c:strRef>
          </c:cat>
          <c:val>
            <c:numRef>
              <c:f>Sheet1!$C$2:$C$6</c:f>
              <c:numCache>
                <c:formatCode>General</c:formatCode>
                <c:ptCount val="5"/>
                <c:pt idx="0">
                  <c:v>24.3</c:v>
                </c:pt>
                <c:pt idx="1">
                  <c:v>23.7</c:v>
                </c:pt>
                <c:pt idx="2">
                  <c:v>26.2</c:v>
                </c:pt>
                <c:pt idx="3">
                  <c:v>26.5</c:v>
                </c:pt>
                <c:pt idx="4">
                  <c:v>23.5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Clinic - No</c:v>
                </c:pt>
              </c:strCache>
            </c:strRef>
          </c:tx>
          <c:cat>
            <c:strRef>
              <c:f>Sheet1!$A$2:$A$6</c:f>
              <c:strCache>
                <c:ptCount val="5"/>
                <c:pt idx="0">
                  <c:v>All</c:v>
                </c:pt>
                <c:pt idx="1">
                  <c:v>Appalachia</c:v>
                </c:pt>
                <c:pt idx="2">
                  <c:v>Rural Non-Appalachia</c:v>
                </c:pt>
                <c:pt idx="3">
                  <c:v>Suburban</c:v>
                </c:pt>
                <c:pt idx="4">
                  <c:v>Metro</c:v>
                </c:pt>
              </c:strCache>
            </c:strRef>
          </c:cat>
          <c:val>
            <c:numRef>
              <c:f>Sheet1!$D$2:$D$6</c:f>
              <c:numCache>
                <c:formatCode>General</c:formatCode>
                <c:ptCount val="5"/>
                <c:pt idx="0">
                  <c:v>17.100000000000001</c:v>
                </c:pt>
                <c:pt idx="1">
                  <c:v>17.7</c:v>
                </c:pt>
                <c:pt idx="2">
                  <c:v>20.7</c:v>
                </c:pt>
                <c:pt idx="3">
                  <c:v>19</c:v>
                </c:pt>
                <c:pt idx="4">
                  <c:v>15.7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Column1</c:v>
                </c:pt>
              </c:strCache>
            </c:strRef>
          </c:tx>
          <c:cat>
            <c:strRef>
              <c:f>Sheet1!$A$2:$A$6</c:f>
              <c:strCache>
                <c:ptCount val="5"/>
                <c:pt idx="0">
                  <c:v>All</c:v>
                </c:pt>
                <c:pt idx="1">
                  <c:v>Appalachia</c:v>
                </c:pt>
                <c:pt idx="2">
                  <c:v>Rural Non-Appalachia</c:v>
                </c:pt>
                <c:pt idx="3">
                  <c:v>Suburban</c:v>
                </c:pt>
                <c:pt idx="4">
                  <c:v>Metro</c:v>
                </c:pt>
              </c:strCache>
            </c:strRef>
          </c:cat>
          <c:val>
            <c:numRef>
              <c:f>Sheet1!$E$2:$E$6</c:f>
              <c:numCache>
                <c:formatCode>General</c:formatCode>
                <c:ptCount val="5"/>
              </c:numCache>
            </c:numRef>
          </c:val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Doctor - E</c:v>
                </c:pt>
              </c:strCache>
            </c:strRef>
          </c:tx>
          <c:cat>
            <c:strRef>
              <c:f>Sheet1!$A$2:$A$6</c:f>
              <c:strCache>
                <c:ptCount val="5"/>
                <c:pt idx="0">
                  <c:v>All</c:v>
                </c:pt>
                <c:pt idx="1">
                  <c:v>Appalachia</c:v>
                </c:pt>
                <c:pt idx="2">
                  <c:v>Rural Non-Appalachia</c:v>
                </c:pt>
                <c:pt idx="3">
                  <c:v>Suburban</c:v>
                </c:pt>
                <c:pt idx="4">
                  <c:v>Metro</c:v>
                </c:pt>
              </c:strCache>
            </c:strRef>
          </c:cat>
          <c:val>
            <c:numRef>
              <c:f>Sheet1!$F$2:$F$6</c:f>
              <c:numCache>
                <c:formatCode>General</c:formatCode>
                <c:ptCount val="5"/>
                <c:pt idx="0">
                  <c:v>62</c:v>
                </c:pt>
                <c:pt idx="1">
                  <c:v>64.3</c:v>
                </c:pt>
                <c:pt idx="2">
                  <c:v>58.4</c:v>
                </c:pt>
                <c:pt idx="3">
                  <c:v>61.9</c:v>
                </c:pt>
                <c:pt idx="4">
                  <c:v>62.5</c:v>
                </c:pt>
              </c:numCache>
            </c:numRef>
          </c:val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Doctor - L</c:v>
                </c:pt>
              </c:strCache>
            </c:strRef>
          </c:tx>
          <c:cat>
            <c:strRef>
              <c:f>Sheet1!$A$2:$A$6</c:f>
              <c:strCache>
                <c:ptCount val="5"/>
                <c:pt idx="0">
                  <c:v>All</c:v>
                </c:pt>
                <c:pt idx="1">
                  <c:v>Appalachia</c:v>
                </c:pt>
                <c:pt idx="2">
                  <c:v>Rural Non-Appalachia</c:v>
                </c:pt>
                <c:pt idx="3">
                  <c:v>Suburban</c:v>
                </c:pt>
                <c:pt idx="4">
                  <c:v>Metro</c:v>
                </c:pt>
              </c:strCache>
            </c:strRef>
          </c:cat>
          <c:val>
            <c:numRef>
              <c:f>Sheet1!$G$2:$G$6</c:f>
              <c:numCache>
                <c:formatCode>General</c:formatCode>
                <c:ptCount val="5"/>
                <c:pt idx="0">
                  <c:v>25.3</c:v>
                </c:pt>
                <c:pt idx="1">
                  <c:v>22</c:v>
                </c:pt>
                <c:pt idx="2">
                  <c:v>27.4</c:v>
                </c:pt>
                <c:pt idx="3">
                  <c:v>25.1</c:v>
                </c:pt>
                <c:pt idx="4">
                  <c:v>25.5</c:v>
                </c:pt>
              </c:numCache>
            </c:numRef>
          </c:val>
        </c:ser>
        <c:ser>
          <c:idx val="6"/>
          <c:order val="6"/>
          <c:tx>
            <c:strRef>
              <c:f>Sheet1!$H$1</c:f>
              <c:strCache>
                <c:ptCount val="1"/>
                <c:pt idx="0">
                  <c:v>Doctor - No</c:v>
                </c:pt>
              </c:strCache>
            </c:strRef>
          </c:tx>
          <c:cat>
            <c:strRef>
              <c:f>Sheet1!$A$2:$A$6</c:f>
              <c:strCache>
                <c:ptCount val="5"/>
                <c:pt idx="0">
                  <c:v>All</c:v>
                </c:pt>
                <c:pt idx="1">
                  <c:v>Appalachia</c:v>
                </c:pt>
                <c:pt idx="2">
                  <c:v>Rural Non-Appalachia</c:v>
                </c:pt>
                <c:pt idx="3">
                  <c:v>Suburban</c:v>
                </c:pt>
                <c:pt idx="4">
                  <c:v>Metro</c:v>
                </c:pt>
              </c:strCache>
            </c:strRef>
          </c:cat>
          <c:val>
            <c:numRef>
              <c:f>Sheet1!$H$2:$H$6</c:f>
              <c:numCache>
                <c:formatCode>General</c:formatCode>
                <c:ptCount val="5"/>
                <c:pt idx="0">
                  <c:v>12.8</c:v>
                </c:pt>
                <c:pt idx="1">
                  <c:v>13.8</c:v>
                </c:pt>
                <c:pt idx="2">
                  <c:v>14.1</c:v>
                </c:pt>
                <c:pt idx="3">
                  <c:v>13</c:v>
                </c:pt>
                <c:pt idx="4">
                  <c:v>12.1</c:v>
                </c:pt>
              </c:numCache>
            </c:numRef>
          </c:val>
        </c:ser>
        <c:axId val="134052480"/>
        <c:axId val="134078848"/>
      </c:barChart>
      <c:catAx>
        <c:axId val="134052480"/>
        <c:scaling>
          <c:orientation val="minMax"/>
        </c:scaling>
        <c:axPos val="b"/>
        <c:tickLblPos val="nextTo"/>
        <c:crossAx val="134078848"/>
        <c:crosses val="autoZero"/>
        <c:auto val="1"/>
        <c:lblAlgn val="ctr"/>
        <c:lblOffset val="100"/>
      </c:catAx>
      <c:valAx>
        <c:axId val="134078848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34052480"/>
        <c:crosses val="autoZero"/>
        <c:crossBetween val="between"/>
      </c:valAx>
    </c:plotArea>
    <c:plotVisOnly val="1"/>
    <c:dispBlanksAs val="gap"/>
  </c:chart>
  <c:txPr>
    <a:bodyPr/>
    <a:lstStyle/>
    <a:p>
      <a:pPr>
        <a:defRPr sz="1800"/>
      </a:pPr>
      <a:endParaRPr lang="en-US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/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2008 - Yes</c:v>
                </c:pt>
              </c:strCache>
            </c:strRef>
          </c:tx>
          <c:cat>
            <c:strRef>
              <c:f>Sheet1!$A$2:$A$6</c:f>
              <c:strCache>
                <c:ptCount val="5"/>
                <c:pt idx="0">
                  <c:v>All</c:v>
                </c:pt>
                <c:pt idx="1">
                  <c:v>Appalachia</c:v>
                </c:pt>
                <c:pt idx="2">
                  <c:v>Rural Non-Appalachia</c:v>
                </c:pt>
                <c:pt idx="3">
                  <c:v>Suburban</c:v>
                </c:pt>
                <c:pt idx="4">
                  <c:v>Metro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91.1</c:v>
                </c:pt>
                <c:pt idx="1">
                  <c:v>91</c:v>
                </c:pt>
                <c:pt idx="2">
                  <c:v>90.7</c:v>
                </c:pt>
                <c:pt idx="3">
                  <c:v>92.1</c:v>
                </c:pt>
                <c:pt idx="4">
                  <c:v>90.8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2008 - No</c:v>
                </c:pt>
              </c:strCache>
            </c:strRef>
          </c:tx>
          <c:cat>
            <c:strRef>
              <c:f>Sheet1!$A$2:$A$6</c:f>
              <c:strCache>
                <c:ptCount val="5"/>
                <c:pt idx="0">
                  <c:v>All</c:v>
                </c:pt>
                <c:pt idx="1">
                  <c:v>Appalachia</c:v>
                </c:pt>
                <c:pt idx="2">
                  <c:v>Rural Non-Appalachia</c:v>
                </c:pt>
                <c:pt idx="3">
                  <c:v>Suburban</c:v>
                </c:pt>
                <c:pt idx="4">
                  <c:v>Metro</c:v>
                </c:pt>
              </c:strCache>
            </c:strRef>
          </c:cat>
          <c:val>
            <c:numRef>
              <c:f>Sheet1!$C$2:$C$6</c:f>
              <c:numCache>
                <c:formatCode>General</c:formatCode>
                <c:ptCount val="5"/>
                <c:pt idx="0">
                  <c:v>8.1</c:v>
                </c:pt>
                <c:pt idx="1">
                  <c:v>8.1</c:v>
                </c:pt>
                <c:pt idx="2">
                  <c:v>8.3000000000000007</c:v>
                </c:pt>
                <c:pt idx="3">
                  <c:v>7</c:v>
                </c:pt>
                <c:pt idx="4">
                  <c:v>8.3000000000000007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2010 - Yes</c:v>
                </c:pt>
              </c:strCache>
            </c:strRef>
          </c:tx>
          <c:cat>
            <c:strRef>
              <c:f>Sheet1!$A$2:$A$6</c:f>
              <c:strCache>
                <c:ptCount val="5"/>
                <c:pt idx="0">
                  <c:v>All</c:v>
                </c:pt>
                <c:pt idx="1">
                  <c:v>Appalachia</c:v>
                </c:pt>
                <c:pt idx="2">
                  <c:v>Rural Non-Appalachia</c:v>
                </c:pt>
                <c:pt idx="3">
                  <c:v>Suburban</c:v>
                </c:pt>
                <c:pt idx="4">
                  <c:v>Metro</c:v>
                </c:pt>
              </c:strCache>
            </c:strRef>
          </c:cat>
          <c:val>
            <c:numRef>
              <c:f>Sheet1!$D$2:$D$6</c:f>
              <c:numCache>
                <c:formatCode>General</c:formatCode>
                <c:ptCount val="5"/>
                <c:pt idx="0">
                  <c:v>90.6</c:v>
                </c:pt>
                <c:pt idx="1">
                  <c:v>91.2</c:v>
                </c:pt>
                <c:pt idx="2">
                  <c:v>90</c:v>
                </c:pt>
                <c:pt idx="3">
                  <c:v>91.1</c:v>
                </c:pt>
                <c:pt idx="4">
                  <c:v>90.4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2010 - No</c:v>
                </c:pt>
              </c:strCache>
            </c:strRef>
          </c:tx>
          <c:cat>
            <c:strRef>
              <c:f>Sheet1!$A$2:$A$6</c:f>
              <c:strCache>
                <c:ptCount val="5"/>
                <c:pt idx="0">
                  <c:v>All</c:v>
                </c:pt>
                <c:pt idx="1">
                  <c:v>Appalachia</c:v>
                </c:pt>
                <c:pt idx="2">
                  <c:v>Rural Non-Appalachia</c:v>
                </c:pt>
                <c:pt idx="3">
                  <c:v>Suburban</c:v>
                </c:pt>
                <c:pt idx="4">
                  <c:v>Metro</c:v>
                </c:pt>
              </c:strCache>
            </c:strRef>
          </c:cat>
          <c:val>
            <c:numRef>
              <c:f>Sheet1!$E$2:$E$6</c:f>
              <c:numCache>
                <c:formatCode>General</c:formatCode>
                <c:ptCount val="5"/>
                <c:pt idx="0">
                  <c:v>8.2000000000000011</c:v>
                </c:pt>
                <c:pt idx="1">
                  <c:v>8</c:v>
                </c:pt>
                <c:pt idx="2">
                  <c:v>8.5</c:v>
                </c:pt>
                <c:pt idx="3">
                  <c:v>7.8</c:v>
                </c:pt>
                <c:pt idx="4">
                  <c:v>8.3000000000000007</c:v>
                </c:pt>
              </c:numCache>
            </c:numRef>
          </c:val>
        </c:ser>
        <c:axId val="104074240"/>
        <c:axId val="104080128"/>
      </c:barChart>
      <c:catAx>
        <c:axId val="104074240"/>
        <c:scaling>
          <c:orientation val="minMax"/>
        </c:scaling>
        <c:axPos val="b"/>
        <c:tickLblPos val="nextTo"/>
        <c:crossAx val="104080128"/>
        <c:crosses val="autoZero"/>
        <c:auto val="1"/>
        <c:lblAlgn val="ctr"/>
        <c:lblOffset val="100"/>
      </c:catAx>
      <c:valAx>
        <c:axId val="104080128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04074240"/>
        <c:crosses val="autoZero"/>
        <c:crossBetween val="between"/>
      </c:valAx>
    </c:plotArea>
    <c:legend>
      <c:legendPos val="r"/>
      <c:layout/>
    </c:legend>
    <c:plotVisOnly val="1"/>
    <c:dispBlanksAs val="gap"/>
  </c:chart>
  <c:txPr>
    <a:bodyPr/>
    <a:lstStyle/>
    <a:p>
      <a:pPr>
        <a:defRPr sz="1800"/>
      </a:pPr>
      <a:endParaRPr lang="en-US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/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2008 - Yes</c:v>
                </c:pt>
              </c:strCache>
            </c:strRef>
          </c:tx>
          <c:cat>
            <c:strRef>
              <c:f>Sheet1!$A$2:$A$7</c:f>
              <c:strCache>
                <c:ptCount val="6"/>
                <c:pt idx="0">
                  <c:v>All</c:v>
                </c:pt>
                <c:pt idx="1">
                  <c:v>Age 18-24</c:v>
                </c:pt>
                <c:pt idx="2">
                  <c:v>Age 25-34</c:v>
                </c:pt>
                <c:pt idx="3">
                  <c:v>Age 35-44</c:v>
                </c:pt>
                <c:pt idx="4">
                  <c:v>Age 45-54</c:v>
                </c:pt>
                <c:pt idx="5">
                  <c:v>Age 55-64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91.1</c:v>
                </c:pt>
                <c:pt idx="1">
                  <c:v>83.6</c:v>
                </c:pt>
                <c:pt idx="2">
                  <c:v>87.1</c:v>
                </c:pt>
                <c:pt idx="3">
                  <c:v>89.9</c:v>
                </c:pt>
                <c:pt idx="4">
                  <c:v>92.8</c:v>
                </c:pt>
                <c:pt idx="5">
                  <c:v>94.5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2008 - No</c:v>
                </c:pt>
              </c:strCache>
            </c:strRef>
          </c:tx>
          <c:cat>
            <c:strRef>
              <c:f>Sheet1!$A$2:$A$7</c:f>
              <c:strCache>
                <c:ptCount val="6"/>
                <c:pt idx="0">
                  <c:v>All</c:v>
                </c:pt>
                <c:pt idx="1">
                  <c:v>Age 18-24</c:v>
                </c:pt>
                <c:pt idx="2">
                  <c:v>Age 25-34</c:v>
                </c:pt>
                <c:pt idx="3">
                  <c:v>Age 35-44</c:v>
                </c:pt>
                <c:pt idx="4">
                  <c:v>Age 45-54</c:v>
                </c:pt>
                <c:pt idx="5">
                  <c:v>Age 55-64</c:v>
                </c:pt>
              </c:strCache>
            </c:strRef>
          </c:cat>
          <c:val>
            <c:numRef>
              <c:f>Sheet1!$C$2:$C$7</c:f>
              <c:numCache>
                <c:formatCode>General</c:formatCode>
                <c:ptCount val="6"/>
                <c:pt idx="0">
                  <c:v>8.1</c:v>
                </c:pt>
                <c:pt idx="1">
                  <c:v>14.7</c:v>
                </c:pt>
                <c:pt idx="2">
                  <c:v>12.2</c:v>
                </c:pt>
                <c:pt idx="3">
                  <c:v>9.2000000000000011</c:v>
                </c:pt>
                <c:pt idx="4">
                  <c:v>6.5</c:v>
                </c:pt>
                <c:pt idx="5">
                  <c:v>5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2010 - Yes</c:v>
                </c:pt>
              </c:strCache>
            </c:strRef>
          </c:tx>
          <c:cat>
            <c:strRef>
              <c:f>Sheet1!$A$2:$A$7</c:f>
              <c:strCache>
                <c:ptCount val="6"/>
                <c:pt idx="0">
                  <c:v>All</c:v>
                </c:pt>
                <c:pt idx="1">
                  <c:v>Age 18-24</c:v>
                </c:pt>
                <c:pt idx="2">
                  <c:v>Age 25-34</c:v>
                </c:pt>
                <c:pt idx="3">
                  <c:v>Age 35-44</c:v>
                </c:pt>
                <c:pt idx="4">
                  <c:v>Age 45-54</c:v>
                </c:pt>
                <c:pt idx="5">
                  <c:v>Age 55-64</c:v>
                </c:pt>
              </c:strCache>
            </c:strRef>
          </c:cat>
          <c:val>
            <c:numRef>
              <c:f>Sheet1!$D$2:$D$7</c:f>
              <c:numCache>
                <c:formatCode>General</c:formatCode>
                <c:ptCount val="6"/>
                <c:pt idx="0">
                  <c:v>90.6</c:v>
                </c:pt>
                <c:pt idx="1">
                  <c:v>85.7</c:v>
                </c:pt>
                <c:pt idx="2">
                  <c:v>85.3</c:v>
                </c:pt>
                <c:pt idx="3">
                  <c:v>90.8</c:v>
                </c:pt>
                <c:pt idx="4">
                  <c:v>90.8</c:v>
                </c:pt>
                <c:pt idx="5">
                  <c:v>94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2010 - No</c:v>
                </c:pt>
              </c:strCache>
            </c:strRef>
          </c:tx>
          <c:cat>
            <c:strRef>
              <c:f>Sheet1!$A$2:$A$7</c:f>
              <c:strCache>
                <c:ptCount val="6"/>
                <c:pt idx="0">
                  <c:v>All</c:v>
                </c:pt>
                <c:pt idx="1">
                  <c:v>Age 18-24</c:v>
                </c:pt>
                <c:pt idx="2">
                  <c:v>Age 25-34</c:v>
                </c:pt>
                <c:pt idx="3">
                  <c:v>Age 35-44</c:v>
                </c:pt>
                <c:pt idx="4">
                  <c:v>Age 45-54</c:v>
                </c:pt>
                <c:pt idx="5">
                  <c:v>Age 55-64</c:v>
                </c:pt>
              </c:strCache>
            </c:strRef>
          </c:cat>
          <c:val>
            <c:numRef>
              <c:f>Sheet1!$E$2:$E$7</c:f>
              <c:numCache>
                <c:formatCode>General</c:formatCode>
                <c:ptCount val="6"/>
                <c:pt idx="0">
                  <c:v>8.2000000000000011</c:v>
                </c:pt>
                <c:pt idx="1">
                  <c:v>12.4</c:v>
                </c:pt>
                <c:pt idx="2">
                  <c:v>13.1</c:v>
                </c:pt>
                <c:pt idx="3">
                  <c:v>8.5</c:v>
                </c:pt>
                <c:pt idx="4">
                  <c:v>8.3000000000000007</c:v>
                </c:pt>
                <c:pt idx="5">
                  <c:v>4.5</c:v>
                </c:pt>
              </c:numCache>
            </c:numRef>
          </c:val>
        </c:ser>
        <c:axId val="109914752"/>
        <c:axId val="109924736"/>
      </c:barChart>
      <c:catAx>
        <c:axId val="109914752"/>
        <c:scaling>
          <c:orientation val="minMax"/>
        </c:scaling>
        <c:axPos val="b"/>
        <c:tickLblPos val="nextTo"/>
        <c:crossAx val="109924736"/>
        <c:crosses val="autoZero"/>
        <c:auto val="1"/>
        <c:lblAlgn val="ctr"/>
        <c:lblOffset val="100"/>
      </c:catAx>
      <c:valAx>
        <c:axId val="109924736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09914752"/>
        <c:crosses val="autoZero"/>
        <c:crossBetween val="between"/>
      </c:valAx>
    </c:plotArea>
    <c:legend>
      <c:legendPos val="r"/>
      <c:layout/>
    </c:legend>
    <c:plotVisOnly val="1"/>
    <c:dispBlanksAs val="gap"/>
  </c:chart>
  <c:txPr>
    <a:bodyPr/>
    <a:lstStyle/>
    <a:p>
      <a:pPr>
        <a:defRPr sz="1800"/>
      </a:pPr>
      <a:endParaRPr lang="en-US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/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2008 - Yes</c:v>
                </c:pt>
              </c:strCache>
            </c:strRef>
          </c:tx>
          <c:cat>
            <c:strRef>
              <c:f>Sheet1!$A$2:$A$6</c:f>
              <c:strCache>
                <c:ptCount val="5"/>
                <c:pt idx="0">
                  <c:v>All</c:v>
                </c:pt>
                <c:pt idx="1">
                  <c:v>White</c:v>
                </c:pt>
                <c:pt idx="2">
                  <c:v>Black</c:v>
                </c:pt>
                <c:pt idx="3">
                  <c:v>Asian</c:v>
                </c:pt>
                <c:pt idx="4">
                  <c:v>Hispanic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91.1</c:v>
                </c:pt>
                <c:pt idx="1">
                  <c:v>91.4</c:v>
                </c:pt>
                <c:pt idx="2">
                  <c:v>89.9</c:v>
                </c:pt>
                <c:pt idx="3">
                  <c:v>90.5</c:v>
                </c:pt>
                <c:pt idx="4">
                  <c:v>78.5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2008 - No</c:v>
                </c:pt>
              </c:strCache>
            </c:strRef>
          </c:tx>
          <c:cat>
            <c:strRef>
              <c:f>Sheet1!$A$2:$A$6</c:f>
              <c:strCache>
                <c:ptCount val="5"/>
                <c:pt idx="0">
                  <c:v>All</c:v>
                </c:pt>
                <c:pt idx="1">
                  <c:v>White</c:v>
                </c:pt>
                <c:pt idx="2">
                  <c:v>Black</c:v>
                </c:pt>
                <c:pt idx="3">
                  <c:v>Asian</c:v>
                </c:pt>
                <c:pt idx="4">
                  <c:v>Hispanic</c:v>
                </c:pt>
              </c:strCache>
            </c:strRef>
          </c:cat>
          <c:val>
            <c:numRef>
              <c:f>Sheet1!$C$2:$C$6</c:f>
              <c:numCache>
                <c:formatCode>General</c:formatCode>
                <c:ptCount val="5"/>
                <c:pt idx="0">
                  <c:v>8.1</c:v>
                </c:pt>
                <c:pt idx="1">
                  <c:v>7.7</c:v>
                </c:pt>
                <c:pt idx="2">
                  <c:v>9.3000000000000007</c:v>
                </c:pt>
                <c:pt idx="3">
                  <c:v>8.9</c:v>
                </c:pt>
                <c:pt idx="4">
                  <c:v>20.100000000000001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2010 - Yes</c:v>
                </c:pt>
              </c:strCache>
            </c:strRef>
          </c:tx>
          <c:cat>
            <c:strRef>
              <c:f>Sheet1!$A$2:$A$6</c:f>
              <c:strCache>
                <c:ptCount val="5"/>
                <c:pt idx="0">
                  <c:v>All</c:v>
                </c:pt>
                <c:pt idx="1">
                  <c:v>White</c:v>
                </c:pt>
                <c:pt idx="2">
                  <c:v>Black</c:v>
                </c:pt>
                <c:pt idx="3">
                  <c:v>Asian</c:v>
                </c:pt>
                <c:pt idx="4">
                  <c:v>Hispanic</c:v>
                </c:pt>
              </c:strCache>
            </c:strRef>
          </c:cat>
          <c:val>
            <c:numRef>
              <c:f>Sheet1!$D$2:$D$6</c:f>
              <c:numCache>
                <c:formatCode>General</c:formatCode>
                <c:ptCount val="5"/>
                <c:pt idx="0">
                  <c:v>90.6</c:v>
                </c:pt>
                <c:pt idx="1">
                  <c:v>90.9</c:v>
                </c:pt>
                <c:pt idx="2">
                  <c:v>90.4</c:v>
                </c:pt>
                <c:pt idx="3">
                  <c:v>90.5</c:v>
                </c:pt>
                <c:pt idx="4">
                  <c:v>84.7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2010 - No</c:v>
                </c:pt>
              </c:strCache>
            </c:strRef>
          </c:tx>
          <c:cat>
            <c:strRef>
              <c:f>Sheet1!$A$2:$A$6</c:f>
              <c:strCache>
                <c:ptCount val="5"/>
                <c:pt idx="0">
                  <c:v>All</c:v>
                </c:pt>
                <c:pt idx="1">
                  <c:v>White</c:v>
                </c:pt>
                <c:pt idx="2">
                  <c:v>Black</c:v>
                </c:pt>
                <c:pt idx="3">
                  <c:v>Asian</c:v>
                </c:pt>
                <c:pt idx="4">
                  <c:v>Hispanic</c:v>
                </c:pt>
              </c:strCache>
            </c:strRef>
          </c:cat>
          <c:val>
            <c:numRef>
              <c:f>Sheet1!$E$2:$E$6</c:f>
              <c:numCache>
                <c:formatCode>General</c:formatCode>
                <c:ptCount val="5"/>
                <c:pt idx="0">
                  <c:v>8.2000000000000011</c:v>
                </c:pt>
                <c:pt idx="1">
                  <c:v>7.9</c:v>
                </c:pt>
                <c:pt idx="2">
                  <c:v>9</c:v>
                </c:pt>
                <c:pt idx="3">
                  <c:v>7.2</c:v>
                </c:pt>
                <c:pt idx="4">
                  <c:v>13.2</c:v>
                </c:pt>
              </c:numCache>
            </c:numRef>
          </c:val>
        </c:ser>
        <c:axId val="110033152"/>
        <c:axId val="110039040"/>
      </c:barChart>
      <c:catAx>
        <c:axId val="110033152"/>
        <c:scaling>
          <c:orientation val="minMax"/>
        </c:scaling>
        <c:axPos val="b"/>
        <c:tickLblPos val="nextTo"/>
        <c:crossAx val="110039040"/>
        <c:crosses val="autoZero"/>
        <c:auto val="1"/>
        <c:lblAlgn val="ctr"/>
        <c:lblOffset val="100"/>
      </c:catAx>
      <c:valAx>
        <c:axId val="110039040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10033152"/>
        <c:crosses val="autoZero"/>
        <c:crossBetween val="between"/>
      </c:valAx>
    </c:plotArea>
    <c:legend>
      <c:legendPos val="r"/>
      <c:layout/>
    </c:legend>
    <c:plotVisOnly val="1"/>
    <c:dispBlanksAs val="gap"/>
  </c:chart>
  <c:txPr>
    <a:bodyPr/>
    <a:lstStyle/>
    <a:p>
      <a:pPr>
        <a:defRPr sz="1800"/>
      </a:pPr>
      <a:endParaRPr lang="en-US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/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2008 - Yes</c:v>
                </c:pt>
              </c:strCache>
            </c:strRef>
          </c:tx>
          <c:cat>
            <c:strRef>
              <c:f>Sheet1!$A$2:$A$9</c:f>
              <c:strCache>
                <c:ptCount val="8"/>
                <c:pt idx="0">
                  <c:v>All</c:v>
                </c:pt>
                <c:pt idx="1">
                  <c:v>&lt;100% FPL</c:v>
                </c:pt>
                <c:pt idx="2">
                  <c:v>101-138% FPL</c:v>
                </c:pt>
                <c:pt idx="3">
                  <c:v>139-150%FPL</c:v>
                </c:pt>
                <c:pt idx="4">
                  <c:v>151-200% FPL</c:v>
                </c:pt>
                <c:pt idx="5">
                  <c:v>201-250% FPL</c:v>
                </c:pt>
                <c:pt idx="6">
                  <c:v>251-300% FPL</c:v>
                </c:pt>
                <c:pt idx="7">
                  <c:v>&gt;300% FPL</c:v>
                </c:pt>
              </c:strCache>
            </c:strRef>
          </c:cat>
          <c:val>
            <c:numRef>
              <c:f>Sheet1!$B$2:$B$9</c:f>
              <c:numCache>
                <c:formatCode>General</c:formatCode>
                <c:ptCount val="8"/>
                <c:pt idx="0">
                  <c:v>91.1</c:v>
                </c:pt>
                <c:pt idx="1">
                  <c:v>86.7</c:v>
                </c:pt>
                <c:pt idx="2">
                  <c:v>89.1</c:v>
                </c:pt>
                <c:pt idx="3">
                  <c:v>86.9</c:v>
                </c:pt>
                <c:pt idx="4">
                  <c:v>89.4</c:v>
                </c:pt>
                <c:pt idx="5">
                  <c:v>89.2</c:v>
                </c:pt>
                <c:pt idx="6">
                  <c:v>91.1</c:v>
                </c:pt>
                <c:pt idx="7">
                  <c:v>93.9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2008 - No</c:v>
                </c:pt>
              </c:strCache>
            </c:strRef>
          </c:tx>
          <c:cat>
            <c:strRef>
              <c:f>Sheet1!$A$2:$A$9</c:f>
              <c:strCache>
                <c:ptCount val="8"/>
                <c:pt idx="0">
                  <c:v>All</c:v>
                </c:pt>
                <c:pt idx="1">
                  <c:v>&lt;100% FPL</c:v>
                </c:pt>
                <c:pt idx="2">
                  <c:v>101-138% FPL</c:v>
                </c:pt>
                <c:pt idx="3">
                  <c:v>139-150%FPL</c:v>
                </c:pt>
                <c:pt idx="4">
                  <c:v>151-200% FPL</c:v>
                </c:pt>
                <c:pt idx="5">
                  <c:v>201-250% FPL</c:v>
                </c:pt>
                <c:pt idx="6">
                  <c:v>251-300% FPL</c:v>
                </c:pt>
                <c:pt idx="7">
                  <c:v>&gt;300% FPL</c:v>
                </c:pt>
              </c:strCache>
            </c:strRef>
          </c:cat>
          <c:val>
            <c:numRef>
              <c:f>Sheet1!$C$2:$C$9</c:f>
              <c:numCache>
                <c:formatCode>General</c:formatCode>
                <c:ptCount val="8"/>
                <c:pt idx="0">
                  <c:v>8.1</c:v>
                </c:pt>
                <c:pt idx="1">
                  <c:v>12</c:v>
                </c:pt>
                <c:pt idx="2">
                  <c:v>9.5</c:v>
                </c:pt>
                <c:pt idx="3">
                  <c:v>12.2</c:v>
                </c:pt>
                <c:pt idx="4">
                  <c:v>9.5</c:v>
                </c:pt>
                <c:pt idx="5">
                  <c:v>9.6</c:v>
                </c:pt>
                <c:pt idx="6">
                  <c:v>8</c:v>
                </c:pt>
                <c:pt idx="7">
                  <c:v>5.5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2010 - Yes</c:v>
                </c:pt>
              </c:strCache>
            </c:strRef>
          </c:tx>
          <c:cat>
            <c:strRef>
              <c:f>Sheet1!$A$2:$A$9</c:f>
              <c:strCache>
                <c:ptCount val="8"/>
                <c:pt idx="0">
                  <c:v>All</c:v>
                </c:pt>
                <c:pt idx="1">
                  <c:v>&lt;100% FPL</c:v>
                </c:pt>
                <c:pt idx="2">
                  <c:v>101-138% FPL</c:v>
                </c:pt>
                <c:pt idx="3">
                  <c:v>139-150%FPL</c:v>
                </c:pt>
                <c:pt idx="4">
                  <c:v>151-200% FPL</c:v>
                </c:pt>
                <c:pt idx="5">
                  <c:v>201-250% FPL</c:v>
                </c:pt>
                <c:pt idx="6">
                  <c:v>251-300% FPL</c:v>
                </c:pt>
                <c:pt idx="7">
                  <c:v>&gt;300% FPL</c:v>
                </c:pt>
              </c:strCache>
            </c:strRef>
          </c:cat>
          <c:val>
            <c:numRef>
              <c:f>Sheet1!$D$2:$D$9</c:f>
              <c:numCache>
                <c:formatCode>General</c:formatCode>
                <c:ptCount val="8"/>
                <c:pt idx="0">
                  <c:v>90.6</c:v>
                </c:pt>
                <c:pt idx="1">
                  <c:v>88.1</c:v>
                </c:pt>
                <c:pt idx="2">
                  <c:v>87.2</c:v>
                </c:pt>
                <c:pt idx="3">
                  <c:v>86.9</c:v>
                </c:pt>
                <c:pt idx="4">
                  <c:v>90.2</c:v>
                </c:pt>
                <c:pt idx="5">
                  <c:v>91.2</c:v>
                </c:pt>
                <c:pt idx="6">
                  <c:v>92.2</c:v>
                </c:pt>
                <c:pt idx="7">
                  <c:v>92.7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2010 - No</c:v>
                </c:pt>
              </c:strCache>
            </c:strRef>
          </c:tx>
          <c:cat>
            <c:strRef>
              <c:f>Sheet1!$A$2:$A$9</c:f>
              <c:strCache>
                <c:ptCount val="8"/>
                <c:pt idx="0">
                  <c:v>All</c:v>
                </c:pt>
                <c:pt idx="1">
                  <c:v>&lt;100% FPL</c:v>
                </c:pt>
                <c:pt idx="2">
                  <c:v>101-138% FPL</c:v>
                </c:pt>
                <c:pt idx="3">
                  <c:v>139-150%FPL</c:v>
                </c:pt>
                <c:pt idx="4">
                  <c:v>151-200% FPL</c:v>
                </c:pt>
                <c:pt idx="5">
                  <c:v>201-250% FPL</c:v>
                </c:pt>
                <c:pt idx="6">
                  <c:v>251-300% FPL</c:v>
                </c:pt>
                <c:pt idx="7">
                  <c:v>&gt;300% FPL</c:v>
                </c:pt>
              </c:strCache>
            </c:strRef>
          </c:cat>
          <c:val>
            <c:numRef>
              <c:f>Sheet1!$E$2:$E$9</c:f>
              <c:numCache>
                <c:formatCode>General</c:formatCode>
                <c:ptCount val="8"/>
                <c:pt idx="0">
                  <c:v>8.2000000000000011</c:v>
                </c:pt>
                <c:pt idx="1">
                  <c:v>11.1</c:v>
                </c:pt>
                <c:pt idx="2">
                  <c:v>11.2</c:v>
                </c:pt>
                <c:pt idx="3">
                  <c:v>10.7</c:v>
                </c:pt>
                <c:pt idx="4">
                  <c:v>8.1</c:v>
                </c:pt>
                <c:pt idx="5">
                  <c:v>7.5</c:v>
                </c:pt>
                <c:pt idx="6">
                  <c:v>6.9</c:v>
                </c:pt>
                <c:pt idx="7">
                  <c:v>6.1</c:v>
                </c:pt>
              </c:numCache>
            </c:numRef>
          </c:val>
        </c:ser>
        <c:axId val="110098304"/>
        <c:axId val="110099840"/>
      </c:barChart>
      <c:catAx>
        <c:axId val="110098304"/>
        <c:scaling>
          <c:orientation val="minMax"/>
        </c:scaling>
        <c:axPos val="b"/>
        <c:tickLblPos val="nextTo"/>
        <c:crossAx val="110099840"/>
        <c:crosses val="autoZero"/>
        <c:auto val="1"/>
        <c:lblAlgn val="ctr"/>
        <c:lblOffset val="100"/>
      </c:catAx>
      <c:valAx>
        <c:axId val="110099840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10098304"/>
        <c:crosses val="autoZero"/>
        <c:crossBetween val="between"/>
      </c:valAx>
    </c:plotArea>
    <c:legend>
      <c:legendPos val="r"/>
      <c:layout/>
    </c:legend>
    <c:plotVisOnly val="1"/>
    <c:dispBlanksAs val="gap"/>
  </c:chart>
  <c:txPr>
    <a:bodyPr/>
    <a:lstStyle/>
    <a:p>
      <a:pPr>
        <a:defRPr sz="1800"/>
      </a:pPr>
      <a:endParaRPr lang="en-US"/>
    </a:p>
  </c:tx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/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Clinic</c:v>
                </c:pt>
              </c:strCache>
            </c:strRef>
          </c:tx>
          <c:cat>
            <c:strRef>
              <c:f>Sheet1!$A$2:$A$5</c:f>
              <c:strCache>
                <c:ptCount val="4"/>
                <c:pt idx="0">
                  <c:v>All</c:v>
                </c:pt>
                <c:pt idx="1">
                  <c:v>Not chronic</c:v>
                </c:pt>
                <c:pt idx="2">
                  <c:v>Chronic mental health</c:v>
                </c:pt>
                <c:pt idx="3">
                  <c:v>Other chronic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13.1</c:v>
                </c:pt>
                <c:pt idx="1">
                  <c:v>11.2</c:v>
                </c:pt>
                <c:pt idx="2">
                  <c:v>24.7</c:v>
                </c:pt>
                <c:pt idx="3">
                  <c:v>23.8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Doctor</c:v>
                </c:pt>
              </c:strCache>
            </c:strRef>
          </c:tx>
          <c:cat>
            <c:strRef>
              <c:f>Sheet1!$A$2:$A$5</c:f>
              <c:strCache>
                <c:ptCount val="4"/>
                <c:pt idx="0">
                  <c:v>All</c:v>
                </c:pt>
                <c:pt idx="1">
                  <c:v>Not chronic</c:v>
                </c:pt>
                <c:pt idx="2">
                  <c:v>Chronic mental health</c:v>
                </c:pt>
                <c:pt idx="3">
                  <c:v>Other chronic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73.599999999999994</c:v>
                </c:pt>
                <c:pt idx="1">
                  <c:v>77.400000000000006</c:v>
                </c:pt>
                <c:pt idx="2">
                  <c:v>48.9</c:v>
                </c:pt>
                <c:pt idx="3">
                  <c:v>63.9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ER</c:v>
                </c:pt>
              </c:strCache>
            </c:strRef>
          </c:tx>
          <c:cat>
            <c:strRef>
              <c:f>Sheet1!$A$2:$A$5</c:f>
              <c:strCache>
                <c:ptCount val="4"/>
                <c:pt idx="0">
                  <c:v>All</c:v>
                </c:pt>
                <c:pt idx="1">
                  <c:v>Not chronic</c:v>
                </c:pt>
                <c:pt idx="2">
                  <c:v>Chronic mental health</c:v>
                </c:pt>
                <c:pt idx="3">
                  <c:v>Other chronic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5.8</c:v>
                </c:pt>
                <c:pt idx="1">
                  <c:v>4.9000000000000004</c:v>
                </c:pt>
                <c:pt idx="2">
                  <c:v>13.1</c:v>
                </c:pt>
                <c:pt idx="3">
                  <c:v>3.3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Other</c:v>
                </c:pt>
              </c:strCache>
            </c:strRef>
          </c:tx>
          <c:cat>
            <c:strRef>
              <c:f>Sheet1!$A$2:$A$5</c:f>
              <c:strCache>
                <c:ptCount val="4"/>
                <c:pt idx="0">
                  <c:v>All</c:v>
                </c:pt>
                <c:pt idx="1">
                  <c:v>Not chronic</c:v>
                </c:pt>
                <c:pt idx="2">
                  <c:v>Chronic mental health</c:v>
                </c:pt>
                <c:pt idx="3">
                  <c:v>Other chronic</c:v>
                </c:pt>
              </c:strCache>
            </c:strRef>
          </c:cat>
          <c:val>
            <c:numRef>
              <c:f>Sheet1!$E$2:$E$5</c:f>
              <c:numCache>
                <c:formatCode>General</c:formatCode>
                <c:ptCount val="4"/>
                <c:pt idx="0">
                  <c:v>7.5</c:v>
                </c:pt>
                <c:pt idx="1">
                  <c:v>6.6</c:v>
                </c:pt>
                <c:pt idx="2">
                  <c:v>13.25</c:v>
                </c:pt>
                <c:pt idx="3">
                  <c:v>9</c:v>
                </c:pt>
              </c:numCache>
            </c:numRef>
          </c:val>
        </c:ser>
        <c:axId val="117244672"/>
        <c:axId val="117246208"/>
      </c:barChart>
      <c:catAx>
        <c:axId val="117244672"/>
        <c:scaling>
          <c:orientation val="minMax"/>
        </c:scaling>
        <c:axPos val="b"/>
        <c:tickLblPos val="nextTo"/>
        <c:crossAx val="117246208"/>
        <c:crosses val="autoZero"/>
        <c:auto val="1"/>
        <c:lblAlgn val="ctr"/>
        <c:lblOffset val="100"/>
      </c:catAx>
      <c:valAx>
        <c:axId val="117246208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17244672"/>
        <c:crosses val="autoZero"/>
        <c:crossBetween val="between"/>
      </c:valAx>
    </c:plotArea>
    <c:legend>
      <c:legendPos val="r"/>
      <c:layout/>
    </c:legend>
    <c:plotVisOnly val="1"/>
    <c:dispBlanksAs val="gap"/>
  </c:chart>
  <c:txPr>
    <a:bodyPr/>
    <a:lstStyle/>
    <a:p>
      <a:pPr>
        <a:defRPr sz="1800"/>
      </a:pPr>
      <a:endParaRPr lang="en-US"/>
    </a:p>
  </c:txPr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plotArea>
      <c:layout/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Clinic</c:v>
                </c:pt>
              </c:strCache>
            </c:strRef>
          </c:tx>
          <c:cat>
            <c:strRef>
              <c:f>Sheet1!$A$2:$A$8</c:f>
              <c:strCache>
                <c:ptCount val="7"/>
                <c:pt idx="0">
                  <c:v>All</c:v>
                </c:pt>
                <c:pt idx="1">
                  <c:v>Medicare</c:v>
                </c:pt>
                <c:pt idx="2">
                  <c:v>Medicaid </c:v>
                </c:pt>
                <c:pt idx="3">
                  <c:v>Dual Eligible</c:v>
                </c:pt>
                <c:pt idx="4">
                  <c:v>Private ESI</c:v>
                </c:pt>
                <c:pt idx="5">
                  <c:v>Other Private</c:v>
                </c:pt>
                <c:pt idx="6">
                  <c:v>Uninsured</c:v>
                </c:pt>
              </c:strCache>
            </c:strRef>
          </c:cat>
          <c:val>
            <c:numRef>
              <c:f>Sheet1!$B$2:$B$8</c:f>
              <c:numCache>
                <c:formatCode>General</c:formatCode>
                <c:ptCount val="7"/>
                <c:pt idx="0">
                  <c:v>13.1</c:v>
                </c:pt>
                <c:pt idx="1">
                  <c:v>11.7</c:v>
                </c:pt>
                <c:pt idx="2">
                  <c:v>23</c:v>
                </c:pt>
                <c:pt idx="3">
                  <c:v>20.7</c:v>
                </c:pt>
                <c:pt idx="4">
                  <c:v>9.2000000000000011</c:v>
                </c:pt>
                <c:pt idx="5">
                  <c:v>18.7</c:v>
                </c:pt>
                <c:pt idx="6">
                  <c:v>23.6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Doctor</c:v>
                </c:pt>
              </c:strCache>
            </c:strRef>
          </c:tx>
          <c:cat>
            <c:strRef>
              <c:f>Sheet1!$A$2:$A$8</c:f>
              <c:strCache>
                <c:ptCount val="7"/>
                <c:pt idx="0">
                  <c:v>All</c:v>
                </c:pt>
                <c:pt idx="1">
                  <c:v>Medicare</c:v>
                </c:pt>
                <c:pt idx="2">
                  <c:v>Medicaid </c:v>
                </c:pt>
                <c:pt idx="3">
                  <c:v>Dual Eligible</c:v>
                </c:pt>
                <c:pt idx="4">
                  <c:v>Private ESI</c:v>
                </c:pt>
                <c:pt idx="5">
                  <c:v>Other Private</c:v>
                </c:pt>
                <c:pt idx="6">
                  <c:v>Uninsured</c:v>
                </c:pt>
              </c:strCache>
            </c:strRef>
          </c:cat>
          <c:val>
            <c:numRef>
              <c:f>Sheet1!$C$2:$C$8</c:f>
              <c:numCache>
                <c:formatCode>General</c:formatCode>
                <c:ptCount val="7"/>
                <c:pt idx="0">
                  <c:v>73.599999999999994</c:v>
                </c:pt>
                <c:pt idx="1">
                  <c:v>79</c:v>
                </c:pt>
                <c:pt idx="2">
                  <c:v>50.8</c:v>
                </c:pt>
                <c:pt idx="3">
                  <c:v>57.3</c:v>
                </c:pt>
                <c:pt idx="4">
                  <c:v>82.4</c:v>
                </c:pt>
                <c:pt idx="5">
                  <c:v>67.8</c:v>
                </c:pt>
                <c:pt idx="6">
                  <c:v>42.2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ER</c:v>
                </c:pt>
              </c:strCache>
            </c:strRef>
          </c:tx>
          <c:cat>
            <c:strRef>
              <c:f>Sheet1!$A$2:$A$8</c:f>
              <c:strCache>
                <c:ptCount val="7"/>
                <c:pt idx="0">
                  <c:v>All</c:v>
                </c:pt>
                <c:pt idx="1">
                  <c:v>Medicare</c:v>
                </c:pt>
                <c:pt idx="2">
                  <c:v>Medicaid </c:v>
                </c:pt>
                <c:pt idx="3">
                  <c:v>Dual Eligible</c:v>
                </c:pt>
                <c:pt idx="4">
                  <c:v>Private ESI</c:v>
                </c:pt>
                <c:pt idx="5">
                  <c:v>Other Private</c:v>
                </c:pt>
                <c:pt idx="6">
                  <c:v>Uninsured</c:v>
                </c:pt>
              </c:strCache>
            </c:strRef>
          </c:cat>
          <c:val>
            <c:numRef>
              <c:f>Sheet1!$D$2:$D$8</c:f>
              <c:numCache>
                <c:formatCode>General</c:formatCode>
                <c:ptCount val="7"/>
                <c:pt idx="0">
                  <c:v>5.8</c:v>
                </c:pt>
                <c:pt idx="1">
                  <c:v>3.8</c:v>
                </c:pt>
                <c:pt idx="2">
                  <c:v>15.2</c:v>
                </c:pt>
                <c:pt idx="3">
                  <c:v>12.9</c:v>
                </c:pt>
                <c:pt idx="4">
                  <c:v>2.2999999999999998</c:v>
                </c:pt>
                <c:pt idx="5">
                  <c:v>1.8</c:v>
                </c:pt>
                <c:pt idx="6">
                  <c:v>20.6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Other</c:v>
                </c:pt>
              </c:strCache>
            </c:strRef>
          </c:tx>
          <c:cat>
            <c:strRef>
              <c:f>Sheet1!$A$2:$A$8</c:f>
              <c:strCache>
                <c:ptCount val="7"/>
                <c:pt idx="0">
                  <c:v>All</c:v>
                </c:pt>
                <c:pt idx="1">
                  <c:v>Medicare</c:v>
                </c:pt>
                <c:pt idx="2">
                  <c:v>Medicaid </c:v>
                </c:pt>
                <c:pt idx="3">
                  <c:v>Dual Eligible</c:v>
                </c:pt>
                <c:pt idx="4">
                  <c:v>Private ESI</c:v>
                </c:pt>
                <c:pt idx="5">
                  <c:v>Other Private</c:v>
                </c:pt>
                <c:pt idx="6">
                  <c:v>Uninsured</c:v>
                </c:pt>
              </c:strCache>
            </c:strRef>
          </c:cat>
          <c:val>
            <c:numRef>
              <c:f>Sheet1!$E$2:$E$8</c:f>
              <c:numCache>
                <c:formatCode>General</c:formatCode>
                <c:ptCount val="7"/>
                <c:pt idx="0">
                  <c:v>7.5</c:v>
                </c:pt>
                <c:pt idx="1">
                  <c:v>5.6</c:v>
                </c:pt>
                <c:pt idx="2">
                  <c:v>11.1</c:v>
                </c:pt>
                <c:pt idx="3">
                  <c:v>9.2000000000000011</c:v>
                </c:pt>
                <c:pt idx="4">
                  <c:v>6</c:v>
                </c:pt>
                <c:pt idx="5">
                  <c:v>11.6</c:v>
                </c:pt>
                <c:pt idx="6">
                  <c:v>13.7</c:v>
                </c:pt>
              </c:numCache>
            </c:numRef>
          </c:val>
        </c:ser>
        <c:axId val="128354944"/>
        <c:axId val="128358272"/>
      </c:barChart>
      <c:catAx>
        <c:axId val="128354944"/>
        <c:scaling>
          <c:orientation val="minMax"/>
        </c:scaling>
        <c:axPos val="b"/>
        <c:tickLblPos val="nextTo"/>
        <c:crossAx val="128358272"/>
        <c:crosses val="autoZero"/>
        <c:auto val="1"/>
        <c:lblAlgn val="ctr"/>
        <c:lblOffset val="100"/>
      </c:catAx>
      <c:valAx>
        <c:axId val="128358272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28354944"/>
        <c:crosses val="autoZero"/>
        <c:crossBetween val="between"/>
      </c:valAx>
    </c:plotArea>
    <c:legend>
      <c:legendPos val="r"/>
      <c:layout/>
    </c:legend>
    <c:plotVisOnly val="1"/>
    <c:dispBlanksAs val="gap"/>
  </c:chart>
  <c:txPr>
    <a:bodyPr/>
    <a:lstStyle/>
    <a:p>
      <a:pPr>
        <a:defRPr sz="1800"/>
      </a:pPr>
      <a:endParaRPr lang="en-US"/>
    </a:p>
  </c:txPr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/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Clinic</c:v>
                </c:pt>
              </c:strCache>
            </c:strRef>
          </c:tx>
          <c:cat>
            <c:strRef>
              <c:f>Sheet1!$A$2:$A$8</c:f>
              <c:strCache>
                <c:ptCount val="7"/>
                <c:pt idx="0">
                  <c:v>All</c:v>
                </c:pt>
                <c:pt idx="1">
                  <c:v>Medicare</c:v>
                </c:pt>
                <c:pt idx="2">
                  <c:v>Medicaid </c:v>
                </c:pt>
                <c:pt idx="3">
                  <c:v>Dual Eligible</c:v>
                </c:pt>
                <c:pt idx="4">
                  <c:v>Private ESI</c:v>
                </c:pt>
                <c:pt idx="5">
                  <c:v>Other Private</c:v>
                </c:pt>
                <c:pt idx="6">
                  <c:v>Uninsured</c:v>
                </c:pt>
              </c:strCache>
            </c:strRef>
          </c:cat>
          <c:val>
            <c:numRef>
              <c:f>Sheet1!$B$2:$B$8</c:f>
              <c:numCache>
                <c:formatCode>General</c:formatCode>
                <c:ptCount val="7"/>
                <c:pt idx="0">
                  <c:v>14</c:v>
                </c:pt>
                <c:pt idx="1">
                  <c:v>11</c:v>
                </c:pt>
                <c:pt idx="2">
                  <c:v>21.6</c:v>
                </c:pt>
                <c:pt idx="3">
                  <c:v>19.3</c:v>
                </c:pt>
                <c:pt idx="4">
                  <c:v>9.9</c:v>
                </c:pt>
                <c:pt idx="5">
                  <c:v>14.9</c:v>
                </c:pt>
                <c:pt idx="6">
                  <c:v>26.1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Doctor</c:v>
                </c:pt>
              </c:strCache>
            </c:strRef>
          </c:tx>
          <c:cat>
            <c:strRef>
              <c:f>Sheet1!$A$2:$A$8</c:f>
              <c:strCache>
                <c:ptCount val="7"/>
                <c:pt idx="0">
                  <c:v>All</c:v>
                </c:pt>
                <c:pt idx="1">
                  <c:v>Medicare</c:v>
                </c:pt>
                <c:pt idx="2">
                  <c:v>Medicaid </c:v>
                </c:pt>
                <c:pt idx="3">
                  <c:v>Dual Eligible</c:v>
                </c:pt>
                <c:pt idx="4">
                  <c:v>Private ESI</c:v>
                </c:pt>
                <c:pt idx="5">
                  <c:v>Other Private</c:v>
                </c:pt>
                <c:pt idx="6">
                  <c:v>Uninsured</c:v>
                </c:pt>
              </c:strCache>
            </c:strRef>
          </c:cat>
          <c:val>
            <c:numRef>
              <c:f>Sheet1!$C$2:$C$8</c:f>
              <c:numCache>
                <c:formatCode>General</c:formatCode>
                <c:ptCount val="7"/>
                <c:pt idx="0">
                  <c:v>72.5</c:v>
                </c:pt>
                <c:pt idx="1">
                  <c:v>79.7</c:v>
                </c:pt>
                <c:pt idx="2">
                  <c:v>55.2</c:v>
                </c:pt>
                <c:pt idx="3">
                  <c:v>59.2</c:v>
                </c:pt>
                <c:pt idx="4">
                  <c:v>82.3</c:v>
                </c:pt>
                <c:pt idx="5">
                  <c:v>73</c:v>
                </c:pt>
                <c:pt idx="6">
                  <c:v>40.6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ER</c:v>
                </c:pt>
              </c:strCache>
            </c:strRef>
          </c:tx>
          <c:cat>
            <c:strRef>
              <c:f>Sheet1!$A$2:$A$8</c:f>
              <c:strCache>
                <c:ptCount val="7"/>
                <c:pt idx="0">
                  <c:v>All</c:v>
                </c:pt>
                <c:pt idx="1">
                  <c:v>Medicare</c:v>
                </c:pt>
                <c:pt idx="2">
                  <c:v>Medicaid </c:v>
                </c:pt>
                <c:pt idx="3">
                  <c:v>Dual Eligible</c:v>
                </c:pt>
                <c:pt idx="4">
                  <c:v>Private ESI</c:v>
                </c:pt>
                <c:pt idx="5">
                  <c:v>Other Private</c:v>
                </c:pt>
                <c:pt idx="6">
                  <c:v>Uninsured</c:v>
                </c:pt>
              </c:strCache>
            </c:strRef>
          </c:cat>
          <c:val>
            <c:numRef>
              <c:f>Sheet1!$D$2:$D$8</c:f>
              <c:numCache>
                <c:formatCode>General</c:formatCode>
                <c:ptCount val="7"/>
                <c:pt idx="0">
                  <c:v>5.2</c:v>
                </c:pt>
                <c:pt idx="1">
                  <c:v>2.8</c:v>
                </c:pt>
                <c:pt idx="2">
                  <c:v>12.7</c:v>
                </c:pt>
                <c:pt idx="3">
                  <c:v>10.3</c:v>
                </c:pt>
                <c:pt idx="4">
                  <c:v>1.5</c:v>
                </c:pt>
                <c:pt idx="5">
                  <c:v>1.9000000000000001</c:v>
                </c:pt>
                <c:pt idx="6">
                  <c:v>18.2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Other</c:v>
                </c:pt>
              </c:strCache>
            </c:strRef>
          </c:tx>
          <c:cat>
            <c:strRef>
              <c:f>Sheet1!$A$2:$A$8</c:f>
              <c:strCache>
                <c:ptCount val="7"/>
                <c:pt idx="0">
                  <c:v>All</c:v>
                </c:pt>
                <c:pt idx="1">
                  <c:v>Medicare</c:v>
                </c:pt>
                <c:pt idx="2">
                  <c:v>Medicaid </c:v>
                </c:pt>
                <c:pt idx="3">
                  <c:v>Dual Eligible</c:v>
                </c:pt>
                <c:pt idx="4">
                  <c:v>Private ESI</c:v>
                </c:pt>
                <c:pt idx="5">
                  <c:v>Other Private</c:v>
                </c:pt>
                <c:pt idx="6">
                  <c:v>Uninsured</c:v>
                </c:pt>
              </c:strCache>
            </c:strRef>
          </c:cat>
          <c:val>
            <c:numRef>
              <c:f>Sheet1!$E$2:$E$8</c:f>
              <c:numCache>
                <c:formatCode>General</c:formatCode>
                <c:ptCount val="7"/>
                <c:pt idx="0">
                  <c:v>8.3000000000000007</c:v>
                </c:pt>
                <c:pt idx="1">
                  <c:v>6.5</c:v>
                </c:pt>
                <c:pt idx="2">
                  <c:v>10.6</c:v>
                </c:pt>
                <c:pt idx="3">
                  <c:v>11.2</c:v>
                </c:pt>
                <c:pt idx="4">
                  <c:v>6.3</c:v>
                </c:pt>
                <c:pt idx="5">
                  <c:v>10.1</c:v>
                </c:pt>
                <c:pt idx="6">
                  <c:v>15</c:v>
                </c:pt>
              </c:numCache>
            </c:numRef>
          </c:val>
        </c:ser>
        <c:axId val="129741184"/>
        <c:axId val="129742720"/>
      </c:barChart>
      <c:catAx>
        <c:axId val="129741184"/>
        <c:scaling>
          <c:orientation val="minMax"/>
        </c:scaling>
        <c:axPos val="b"/>
        <c:tickLblPos val="nextTo"/>
        <c:crossAx val="129742720"/>
        <c:crosses val="autoZero"/>
        <c:auto val="1"/>
        <c:lblAlgn val="ctr"/>
        <c:lblOffset val="100"/>
      </c:catAx>
      <c:valAx>
        <c:axId val="129742720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29741184"/>
        <c:crosses val="autoZero"/>
        <c:crossBetween val="between"/>
      </c:valAx>
    </c:plotArea>
    <c:legend>
      <c:legendPos val="r"/>
      <c:layout/>
    </c:legend>
    <c:plotVisOnly val="1"/>
    <c:dispBlanksAs val="gap"/>
  </c:chart>
  <c:txPr>
    <a:bodyPr/>
    <a:lstStyle/>
    <a:p>
      <a:pPr>
        <a:defRPr sz="1800"/>
      </a:pPr>
      <a:endParaRPr lang="en-US"/>
    </a:p>
  </c:txPr>
  <c:externalData r:id="rId1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D30313E-DA94-41CF-B80C-AB2DFB938642}" type="doc">
      <dgm:prSet loTypeId="urn:microsoft.com/office/officeart/2005/8/layout/rings+Icon" loCatId="relationship" qsTypeId="urn:microsoft.com/office/officeart/2005/8/quickstyle/3d3" qsCatId="3D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8B75F52-472B-4700-8839-37F16A7CA044}">
      <dgm:prSet phldrT="[Text]" custT="1"/>
      <dgm:spPr/>
      <dgm:t>
        <a:bodyPr/>
        <a:lstStyle/>
        <a:p>
          <a:r>
            <a:rPr lang="en-US" sz="1100" b="1" u="sng" dirty="0" smtClean="0"/>
            <a:t>Chronic Conditions</a:t>
          </a:r>
        </a:p>
        <a:p>
          <a:r>
            <a:rPr lang="en-US" sz="1100" dirty="0" smtClean="0"/>
            <a:t>Not chronic</a:t>
          </a:r>
        </a:p>
        <a:p>
          <a:r>
            <a:rPr lang="en-US" sz="1100" dirty="0" smtClean="0"/>
            <a:t>Chronic mental health</a:t>
          </a:r>
        </a:p>
        <a:p>
          <a:r>
            <a:rPr lang="en-US" sz="1100" dirty="0" smtClean="0"/>
            <a:t>Other chronic</a:t>
          </a:r>
          <a:endParaRPr lang="en-US" sz="1100" dirty="0"/>
        </a:p>
      </dgm:t>
    </dgm:pt>
    <dgm:pt modelId="{68C5DE01-50E6-46C1-A2BC-43AEFF04FBAD}" type="parTrans" cxnId="{436579DD-F86A-4638-A0A9-203E54232243}">
      <dgm:prSet/>
      <dgm:spPr/>
      <dgm:t>
        <a:bodyPr/>
        <a:lstStyle/>
        <a:p>
          <a:endParaRPr lang="en-US"/>
        </a:p>
      </dgm:t>
    </dgm:pt>
    <dgm:pt modelId="{EB9C2BB8-C6FA-4935-BC8E-A589475FE55B}" type="sibTrans" cxnId="{436579DD-F86A-4638-A0A9-203E54232243}">
      <dgm:prSet/>
      <dgm:spPr/>
      <dgm:t>
        <a:bodyPr/>
        <a:lstStyle/>
        <a:p>
          <a:endParaRPr lang="en-US"/>
        </a:p>
      </dgm:t>
    </dgm:pt>
    <dgm:pt modelId="{12F73E61-188B-45B0-9EC0-EA6977C9CD94}">
      <dgm:prSet phldrT="[Text]" custT="1"/>
      <dgm:spPr/>
      <dgm:t>
        <a:bodyPr/>
        <a:lstStyle/>
        <a:p>
          <a:r>
            <a:rPr lang="en-US" sz="1100" b="1" u="sng" dirty="0" smtClean="0"/>
            <a:t>Insurance</a:t>
          </a:r>
        </a:p>
        <a:p>
          <a:r>
            <a:rPr lang="en-US" sz="1100" dirty="0" smtClean="0"/>
            <a:t>Medicare</a:t>
          </a:r>
        </a:p>
        <a:p>
          <a:r>
            <a:rPr lang="en-US" sz="1100" dirty="0" smtClean="0"/>
            <a:t>Medicaid</a:t>
          </a:r>
        </a:p>
        <a:p>
          <a:r>
            <a:rPr lang="en-US" sz="1100" dirty="0" smtClean="0"/>
            <a:t>Dual eligibles</a:t>
          </a:r>
        </a:p>
        <a:p>
          <a:r>
            <a:rPr lang="en-US" sz="1100" dirty="0" smtClean="0"/>
            <a:t>Private ESI</a:t>
          </a:r>
        </a:p>
        <a:p>
          <a:r>
            <a:rPr lang="en-US" sz="1100" dirty="0" smtClean="0"/>
            <a:t>Other private</a:t>
          </a:r>
        </a:p>
        <a:p>
          <a:r>
            <a:rPr lang="en-US" sz="1100" dirty="0" smtClean="0"/>
            <a:t>Uninsured</a:t>
          </a:r>
          <a:endParaRPr lang="en-US" sz="1100" dirty="0"/>
        </a:p>
      </dgm:t>
    </dgm:pt>
    <dgm:pt modelId="{4497CBB7-EB78-40AF-8AFC-CB849CEF5EF2}" type="parTrans" cxnId="{33E9B0C3-4525-4355-BF9B-899889539A08}">
      <dgm:prSet/>
      <dgm:spPr/>
      <dgm:t>
        <a:bodyPr/>
        <a:lstStyle/>
        <a:p>
          <a:endParaRPr lang="en-US"/>
        </a:p>
      </dgm:t>
    </dgm:pt>
    <dgm:pt modelId="{D4C30EDA-24B9-47BB-BC03-C8EB8E7BE4FF}" type="sibTrans" cxnId="{33E9B0C3-4525-4355-BF9B-899889539A08}">
      <dgm:prSet/>
      <dgm:spPr/>
      <dgm:t>
        <a:bodyPr/>
        <a:lstStyle/>
        <a:p>
          <a:endParaRPr lang="en-US"/>
        </a:p>
      </dgm:t>
    </dgm:pt>
    <dgm:pt modelId="{B9F27C70-8643-4345-828E-D57397A4A609}">
      <dgm:prSet phldrT="[Text]" custT="1"/>
      <dgm:spPr/>
      <dgm:t>
        <a:bodyPr/>
        <a:lstStyle/>
        <a:p>
          <a:pPr algn="ctr"/>
          <a:r>
            <a:rPr lang="en-US" sz="1100" b="1" u="sng" dirty="0" smtClean="0"/>
            <a:t>Region</a:t>
          </a:r>
        </a:p>
        <a:p>
          <a:pPr algn="ctr"/>
          <a:r>
            <a:rPr lang="en-US" sz="1100" dirty="0" smtClean="0"/>
            <a:t>Appalachia</a:t>
          </a:r>
        </a:p>
        <a:p>
          <a:pPr algn="ctr"/>
          <a:r>
            <a:rPr lang="en-US" sz="1100" dirty="0" smtClean="0"/>
            <a:t>Rural, non-Appalachia</a:t>
          </a:r>
        </a:p>
        <a:p>
          <a:pPr algn="ctr"/>
          <a:r>
            <a:rPr lang="en-US" sz="1100" dirty="0" smtClean="0"/>
            <a:t>Suburban</a:t>
          </a:r>
        </a:p>
        <a:p>
          <a:pPr algn="ctr"/>
          <a:r>
            <a:rPr lang="en-US" sz="1100" dirty="0" smtClean="0"/>
            <a:t>Metropolitan</a:t>
          </a:r>
          <a:endParaRPr lang="en-US" sz="1100" dirty="0"/>
        </a:p>
      </dgm:t>
    </dgm:pt>
    <dgm:pt modelId="{F22C9CC4-B7A5-4EA9-B0D8-F42E42AFCC17}" type="parTrans" cxnId="{6C8A49FE-99C8-4300-AC6F-C312FBE7E57A}">
      <dgm:prSet/>
      <dgm:spPr/>
      <dgm:t>
        <a:bodyPr/>
        <a:lstStyle/>
        <a:p>
          <a:endParaRPr lang="en-US"/>
        </a:p>
      </dgm:t>
    </dgm:pt>
    <dgm:pt modelId="{E93CB05B-1C62-44F3-A00A-8D75EE8F17ED}" type="sibTrans" cxnId="{6C8A49FE-99C8-4300-AC6F-C312FBE7E57A}">
      <dgm:prSet/>
      <dgm:spPr/>
      <dgm:t>
        <a:bodyPr/>
        <a:lstStyle/>
        <a:p>
          <a:endParaRPr lang="en-US"/>
        </a:p>
      </dgm:t>
    </dgm:pt>
    <dgm:pt modelId="{F887BCF6-F391-458E-BC2F-B6E0D6A4F8F0}">
      <dgm:prSet phldrT="[Text]" custT="1"/>
      <dgm:spPr/>
      <dgm:t>
        <a:bodyPr/>
        <a:lstStyle/>
        <a:p>
          <a:pPr algn="ctr"/>
          <a:r>
            <a:rPr lang="en-US" sz="1100" b="1" u="sng" dirty="0" smtClean="0"/>
            <a:t>Race/Ethnicity</a:t>
          </a:r>
        </a:p>
        <a:p>
          <a:pPr algn="ctr"/>
          <a:r>
            <a:rPr lang="en-US" sz="1100" dirty="0" smtClean="0"/>
            <a:t>Asian</a:t>
          </a:r>
        </a:p>
        <a:p>
          <a:pPr algn="ctr"/>
          <a:r>
            <a:rPr lang="en-US" sz="1100" dirty="0" smtClean="0"/>
            <a:t>Black</a:t>
          </a:r>
        </a:p>
        <a:p>
          <a:pPr algn="ctr"/>
          <a:r>
            <a:rPr lang="en-US" sz="1100" dirty="0" smtClean="0"/>
            <a:t>Hispanic</a:t>
          </a:r>
        </a:p>
        <a:p>
          <a:pPr algn="ctr"/>
          <a:r>
            <a:rPr lang="en-US" sz="1100" dirty="0" smtClean="0"/>
            <a:t>White</a:t>
          </a:r>
          <a:endParaRPr lang="en-US" sz="1100" dirty="0"/>
        </a:p>
      </dgm:t>
    </dgm:pt>
    <dgm:pt modelId="{33AFD49A-AB35-454A-B48C-814572BFA3E8}" type="parTrans" cxnId="{92F39C0F-1339-44FC-B039-765808E87B69}">
      <dgm:prSet/>
      <dgm:spPr/>
      <dgm:t>
        <a:bodyPr/>
        <a:lstStyle/>
        <a:p>
          <a:endParaRPr lang="en-US"/>
        </a:p>
      </dgm:t>
    </dgm:pt>
    <dgm:pt modelId="{24D898C5-B489-4E56-A1CF-6B8C42C3F094}" type="sibTrans" cxnId="{92F39C0F-1339-44FC-B039-765808E87B69}">
      <dgm:prSet/>
      <dgm:spPr/>
      <dgm:t>
        <a:bodyPr/>
        <a:lstStyle/>
        <a:p>
          <a:endParaRPr lang="en-US"/>
        </a:p>
      </dgm:t>
    </dgm:pt>
    <dgm:pt modelId="{80E7A680-AEC4-482C-BF6E-D77837620584}">
      <dgm:prSet custT="1"/>
      <dgm:spPr/>
      <dgm:t>
        <a:bodyPr/>
        <a:lstStyle/>
        <a:p>
          <a:pPr algn="ctr"/>
          <a:r>
            <a:rPr lang="en-US" sz="1100" b="1" u="sng" dirty="0" smtClean="0"/>
            <a:t>Age</a:t>
          </a:r>
        </a:p>
        <a:p>
          <a:pPr algn="ctr"/>
          <a:r>
            <a:rPr lang="en-US" sz="1100" dirty="0" smtClean="0"/>
            <a:t>18-24</a:t>
          </a:r>
        </a:p>
        <a:p>
          <a:pPr algn="ctr"/>
          <a:r>
            <a:rPr lang="en-US" sz="1100" dirty="0" smtClean="0"/>
            <a:t>25-34</a:t>
          </a:r>
        </a:p>
        <a:p>
          <a:pPr algn="ctr"/>
          <a:r>
            <a:rPr lang="en-US" sz="1100" dirty="0" smtClean="0"/>
            <a:t>35-44</a:t>
          </a:r>
        </a:p>
        <a:p>
          <a:pPr algn="ctr"/>
          <a:r>
            <a:rPr lang="en-US" sz="1100" dirty="0" smtClean="0"/>
            <a:t>45-54</a:t>
          </a:r>
        </a:p>
        <a:p>
          <a:pPr algn="ctr"/>
          <a:r>
            <a:rPr lang="en-US" sz="1100" dirty="0" smtClean="0"/>
            <a:t>55-64</a:t>
          </a:r>
          <a:endParaRPr lang="en-US" sz="1100" dirty="0"/>
        </a:p>
      </dgm:t>
    </dgm:pt>
    <dgm:pt modelId="{F8119BF4-EBAA-4DE0-B1C8-82246776F914}" type="parTrans" cxnId="{6E186210-20E2-4F75-8E99-60D307B7E2FA}">
      <dgm:prSet/>
      <dgm:spPr/>
      <dgm:t>
        <a:bodyPr/>
        <a:lstStyle/>
        <a:p>
          <a:endParaRPr lang="en-US"/>
        </a:p>
      </dgm:t>
    </dgm:pt>
    <dgm:pt modelId="{A0E007EA-7CD6-4D6A-BC1B-4CE9AD51516D}" type="sibTrans" cxnId="{6E186210-20E2-4F75-8E99-60D307B7E2FA}">
      <dgm:prSet/>
      <dgm:spPr/>
      <dgm:t>
        <a:bodyPr/>
        <a:lstStyle/>
        <a:p>
          <a:endParaRPr lang="en-US"/>
        </a:p>
      </dgm:t>
    </dgm:pt>
    <dgm:pt modelId="{B0489BB1-CD1B-441F-ADA3-396A233B64BB}">
      <dgm:prSet custT="1"/>
      <dgm:spPr/>
      <dgm:t>
        <a:bodyPr/>
        <a:lstStyle/>
        <a:p>
          <a:pPr algn="ctr"/>
          <a:r>
            <a:rPr lang="en-US" sz="1100" b="1" u="sng" dirty="0" smtClean="0"/>
            <a:t>Sex</a:t>
          </a:r>
        </a:p>
        <a:p>
          <a:pPr algn="ctr"/>
          <a:r>
            <a:rPr lang="en-US" sz="1100" dirty="0" smtClean="0"/>
            <a:t>Female</a:t>
          </a:r>
        </a:p>
        <a:p>
          <a:pPr algn="ctr"/>
          <a:r>
            <a:rPr lang="en-US" sz="1100" dirty="0" smtClean="0"/>
            <a:t>Male</a:t>
          </a:r>
          <a:endParaRPr lang="en-US" sz="1100" dirty="0"/>
        </a:p>
      </dgm:t>
    </dgm:pt>
    <dgm:pt modelId="{09962915-E536-4C27-8591-09075BF2B7DC}" type="parTrans" cxnId="{BEFD46EB-F43F-4575-A694-68A2FFCCD3E2}">
      <dgm:prSet/>
      <dgm:spPr/>
      <dgm:t>
        <a:bodyPr/>
        <a:lstStyle/>
        <a:p>
          <a:endParaRPr lang="en-US"/>
        </a:p>
      </dgm:t>
    </dgm:pt>
    <dgm:pt modelId="{733845B1-9D22-41F1-8B3E-35860A2D5AE9}" type="sibTrans" cxnId="{BEFD46EB-F43F-4575-A694-68A2FFCCD3E2}">
      <dgm:prSet/>
      <dgm:spPr/>
      <dgm:t>
        <a:bodyPr/>
        <a:lstStyle/>
        <a:p>
          <a:endParaRPr lang="en-US"/>
        </a:p>
      </dgm:t>
    </dgm:pt>
    <dgm:pt modelId="{9BE88735-FE3D-4E26-8B38-45EA4A9EC657}">
      <dgm:prSet custT="1"/>
      <dgm:spPr/>
      <dgm:t>
        <a:bodyPr/>
        <a:lstStyle/>
        <a:p>
          <a:r>
            <a:rPr lang="en-US" sz="1100" b="1" u="sng" dirty="0" smtClean="0"/>
            <a:t>SES</a:t>
          </a:r>
        </a:p>
        <a:p>
          <a:r>
            <a:rPr lang="en-US" sz="1100" dirty="0" smtClean="0"/>
            <a:t>&lt;100%FPL</a:t>
          </a:r>
        </a:p>
        <a:p>
          <a:r>
            <a:rPr lang="en-US" sz="1100" dirty="0" smtClean="0"/>
            <a:t>101-138%FPL</a:t>
          </a:r>
        </a:p>
        <a:p>
          <a:r>
            <a:rPr lang="en-US" sz="1100" dirty="0" smtClean="0"/>
            <a:t>139-150%FPL</a:t>
          </a:r>
        </a:p>
        <a:p>
          <a:r>
            <a:rPr lang="en-US" sz="1100" dirty="0" smtClean="0"/>
            <a:t>151-200%FPL</a:t>
          </a:r>
        </a:p>
        <a:p>
          <a:r>
            <a:rPr lang="en-US" sz="1100" dirty="0" smtClean="0"/>
            <a:t>201-250%FPL</a:t>
          </a:r>
        </a:p>
        <a:p>
          <a:r>
            <a:rPr lang="en-US" sz="1100" dirty="0" smtClean="0"/>
            <a:t>&gt;300%FPL</a:t>
          </a:r>
          <a:endParaRPr lang="en-US" sz="1100" dirty="0"/>
        </a:p>
      </dgm:t>
    </dgm:pt>
    <dgm:pt modelId="{FBCB4037-64F8-44DD-A709-D1833E9F13E9}" type="parTrans" cxnId="{58543AC8-CF85-42B3-A339-8138D9FA003F}">
      <dgm:prSet/>
      <dgm:spPr/>
      <dgm:t>
        <a:bodyPr/>
        <a:lstStyle/>
        <a:p>
          <a:endParaRPr lang="en-US"/>
        </a:p>
      </dgm:t>
    </dgm:pt>
    <dgm:pt modelId="{E695F42D-88F9-4410-B0EB-9DE2E575931C}" type="sibTrans" cxnId="{58543AC8-CF85-42B3-A339-8138D9FA003F}">
      <dgm:prSet/>
      <dgm:spPr/>
      <dgm:t>
        <a:bodyPr/>
        <a:lstStyle/>
        <a:p>
          <a:endParaRPr lang="en-US"/>
        </a:p>
      </dgm:t>
    </dgm:pt>
    <dgm:pt modelId="{437FEB20-F574-4394-93A5-727025A528E5}" type="pres">
      <dgm:prSet presAssocID="{ED30313E-DA94-41CF-B80C-AB2DFB938642}" presName="Name0" presStyleCnt="0">
        <dgm:presLayoutVars>
          <dgm:chMax val="7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0833CCFF-DA53-468E-B5B4-F9A7F7F45453}" type="pres">
      <dgm:prSet presAssocID="{ED30313E-DA94-41CF-B80C-AB2DFB938642}" presName="ellipse1" presStyleLbl="vennNode1" presStyleIdx="0" presStyleCnt="7" custScaleX="126542" custScaleY="11627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EDF4572-5AE4-44D1-A0CF-7A90275BBCDA}" type="pres">
      <dgm:prSet presAssocID="{ED30313E-DA94-41CF-B80C-AB2DFB938642}" presName="ellipse2" presStyleLbl="vennNode1" presStyleIdx="1" presStyleCnt="7" custScaleX="126542" custScaleY="116274" custLinFactNeighborY="1726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E2C0B49-0E9C-450F-9CC5-A95FBF93B5A1}" type="pres">
      <dgm:prSet presAssocID="{ED30313E-DA94-41CF-B80C-AB2DFB938642}" presName="ellipse3" presStyleLbl="vennNode1" presStyleIdx="2" presStyleCnt="7" custScaleX="126542" custScaleY="11627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560849A-F79D-4AEB-92BE-1589FD88B95D}" type="pres">
      <dgm:prSet presAssocID="{ED30313E-DA94-41CF-B80C-AB2DFB938642}" presName="ellipse4" presStyleLbl="vennNode1" presStyleIdx="3" presStyleCnt="7" custScaleX="126542" custScaleY="116274" custLinFactNeighborY="1726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015E7C8-550E-4784-84D3-B1C624A3C5D3}" type="pres">
      <dgm:prSet presAssocID="{ED30313E-DA94-41CF-B80C-AB2DFB938642}" presName="ellipse5" presStyleLbl="vennNode1" presStyleIdx="4" presStyleCnt="7" custScaleX="126542" custScaleY="11627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A4E2811-BA43-46B7-B12A-56D4FDC7E145}" type="pres">
      <dgm:prSet presAssocID="{ED30313E-DA94-41CF-B80C-AB2DFB938642}" presName="ellipse6" presStyleLbl="vennNode1" presStyleIdx="5" presStyleCnt="7" custScaleX="126542" custScaleY="116274" custLinFactNeighborY="1726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8AE8517-5CAD-4A5E-B6FC-0943600BAE87}" type="pres">
      <dgm:prSet presAssocID="{ED30313E-DA94-41CF-B80C-AB2DFB938642}" presName="ellipse7" presStyleLbl="vennNode1" presStyleIdx="6" presStyleCnt="7" custScaleX="126542" custScaleY="11627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E186210-20E2-4F75-8E99-60D307B7E2FA}" srcId="{ED30313E-DA94-41CF-B80C-AB2DFB938642}" destId="{80E7A680-AEC4-482C-BF6E-D77837620584}" srcOrd="4" destOrd="0" parTransId="{F8119BF4-EBAA-4DE0-B1C8-82246776F914}" sibTransId="{A0E007EA-7CD6-4D6A-BC1B-4CE9AD51516D}"/>
    <dgm:cxn modelId="{C4EA70B3-30C7-4E8C-9A9B-1BFE21BF5420}" type="presOf" srcId="{9BE88735-FE3D-4E26-8B38-45EA4A9EC657}" destId="{48AE8517-5CAD-4A5E-B6FC-0943600BAE87}" srcOrd="0" destOrd="0" presId="urn:microsoft.com/office/officeart/2005/8/layout/rings+Icon"/>
    <dgm:cxn modelId="{EEAF59AE-D0E1-41C0-BBB8-EBFC919893EC}" type="presOf" srcId="{12F73E61-188B-45B0-9EC0-EA6977C9CD94}" destId="{4EDF4572-5AE4-44D1-A0CF-7A90275BBCDA}" srcOrd="0" destOrd="0" presId="urn:microsoft.com/office/officeart/2005/8/layout/rings+Icon"/>
    <dgm:cxn modelId="{B3D9CA9A-CE11-4FF8-B3D9-44C8ED2CC108}" type="presOf" srcId="{80E7A680-AEC4-482C-BF6E-D77837620584}" destId="{5015E7C8-550E-4784-84D3-B1C624A3C5D3}" srcOrd="0" destOrd="0" presId="urn:microsoft.com/office/officeart/2005/8/layout/rings+Icon"/>
    <dgm:cxn modelId="{810769D8-6DDB-4348-A903-F58C0FBFC9C6}" type="presOf" srcId="{ED30313E-DA94-41CF-B80C-AB2DFB938642}" destId="{437FEB20-F574-4394-93A5-727025A528E5}" srcOrd="0" destOrd="0" presId="urn:microsoft.com/office/officeart/2005/8/layout/rings+Icon"/>
    <dgm:cxn modelId="{6C8A49FE-99C8-4300-AC6F-C312FBE7E57A}" srcId="{ED30313E-DA94-41CF-B80C-AB2DFB938642}" destId="{B9F27C70-8643-4345-828E-D57397A4A609}" srcOrd="2" destOrd="0" parTransId="{F22C9CC4-B7A5-4EA9-B0D8-F42E42AFCC17}" sibTransId="{E93CB05B-1C62-44F3-A00A-8D75EE8F17ED}"/>
    <dgm:cxn modelId="{BEFD46EB-F43F-4575-A694-68A2FFCCD3E2}" srcId="{ED30313E-DA94-41CF-B80C-AB2DFB938642}" destId="{B0489BB1-CD1B-441F-ADA3-396A233B64BB}" srcOrd="5" destOrd="0" parTransId="{09962915-E536-4C27-8591-09075BF2B7DC}" sibTransId="{733845B1-9D22-41F1-8B3E-35860A2D5AE9}"/>
    <dgm:cxn modelId="{58543AC8-CF85-42B3-A339-8138D9FA003F}" srcId="{ED30313E-DA94-41CF-B80C-AB2DFB938642}" destId="{9BE88735-FE3D-4E26-8B38-45EA4A9EC657}" srcOrd="6" destOrd="0" parTransId="{FBCB4037-64F8-44DD-A709-D1833E9F13E9}" sibTransId="{E695F42D-88F9-4410-B0EB-9DE2E575931C}"/>
    <dgm:cxn modelId="{33E9B0C3-4525-4355-BF9B-899889539A08}" srcId="{ED30313E-DA94-41CF-B80C-AB2DFB938642}" destId="{12F73E61-188B-45B0-9EC0-EA6977C9CD94}" srcOrd="1" destOrd="0" parTransId="{4497CBB7-EB78-40AF-8AFC-CB849CEF5EF2}" sibTransId="{D4C30EDA-24B9-47BB-BC03-C8EB8E7BE4FF}"/>
    <dgm:cxn modelId="{92F39C0F-1339-44FC-B039-765808E87B69}" srcId="{ED30313E-DA94-41CF-B80C-AB2DFB938642}" destId="{F887BCF6-F391-458E-BC2F-B6E0D6A4F8F0}" srcOrd="3" destOrd="0" parTransId="{33AFD49A-AB35-454A-B48C-814572BFA3E8}" sibTransId="{24D898C5-B489-4E56-A1CF-6B8C42C3F094}"/>
    <dgm:cxn modelId="{622B2B2F-1543-402B-B374-35CB7A52BC5A}" type="presOf" srcId="{78B75F52-472B-4700-8839-37F16A7CA044}" destId="{0833CCFF-DA53-468E-B5B4-F9A7F7F45453}" srcOrd="0" destOrd="0" presId="urn:microsoft.com/office/officeart/2005/8/layout/rings+Icon"/>
    <dgm:cxn modelId="{436579DD-F86A-4638-A0A9-203E54232243}" srcId="{ED30313E-DA94-41CF-B80C-AB2DFB938642}" destId="{78B75F52-472B-4700-8839-37F16A7CA044}" srcOrd="0" destOrd="0" parTransId="{68C5DE01-50E6-46C1-A2BC-43AEFF04FBAD}" sibTransId="{EB9C2BB8-C6FA-4935-BC8E-A589475FE55B}"/>
    <dgm:cxn modelId="{4F8C65A0-A7F2-47EF-A05E-EA005CA0F7A1}" type="presOf" srcId="{F887BCF6-F391-458E-BC2F-B6E0D6A4F8F0}" destId="{D560849A-F79D-4AEB-92BE-1589FD88B95D}" srcOrd="0" destOrd="0" presId="urn:microsoft.com/office/officeart/2005/8/layout/rings+Icon"/>
    <dgm:cxn modelId="{A6DE9CDC-0007-4114-8F14-B94BE5C2D004}" type="presOf" srcId="{B0489BB1-CD1B-441F-ADA3-396A233B64BB}" destId="{EA4E2811-BA43-46B7-B12A-56D4FDC7E145}" srcOrd="0" destOrd="0" presId="urn:microsoft.com/office/officeart/2005/8/layout/rings+Icon"/>
    <dgm:cxn modelId="{B7D871DE-0CB0-4282-BA4B-F4388CD08BD0}" type="presOf" srcId="{B9F27C70-8643-4345-828E-D57397A4A609}" destId="{5E2C0B49-0E9C-450F-9CC5-A95FBF93B5A1}" srcOrd="0" destOrd="0" presId="urn:microsoft.com/office/officeart/2005/8/layout/rings+Icon"/>
    <dgm:cxn modelId="{1E896257-BA0B-4F5F-957F-A395C8B5D9E8}" type="presParOf" srcId="{437FEB20-F574-4394-93A5-727025A528E5}" destId="{0833CCFF-DA53-468E-B5B4-F9A7F7F45453}" srcOrd="0" destOrd="0" presId="urn:microsoft.com/office/officeart/2005/8/layout/rings+Icon"/>
    <dgm:cxn modelId="{FC231048-1DE6-4B58-937B-6E75D2EBC266}" type="presParOf" srcId="{437FEB20-F574-4394-93A5-727025A528E5}" destId="{4EDF4572-5AE4-44D1-A0CF-7A90275BBCDA}" srcOrd="1" destOrd="0" presId="urn:microsoft.com/office/officeart/2005/8/layout/rings+Icon"/>
    <dgm:cxn modelId="{7BDC9366-4928-43D8-969D-D930F3BB7C58}" type="presParOf" srcId="{437FEB20-F574-4394-93A5-727025A528E5}" destId="{5E2C0B49-0E9C-450F-9CC5-A95FBF93B5A1}" srcOrd="2" destOrd="0" presId="urn:microsoft.com/office/officeart/2005/8/layout/rings+Icon"/>
    <dgm:cxn modelId="{C9C128A7-3964-47E2-BCF0-653125BF2233}" type="presParOf" srcId="{437FEB20-F574-4394-93A5-727025A528E5}" destId="{D560849A-F79D-4AEB-92BE-1589FD88B95D}" srcOrd="3" destOrd="0" presId="urn:microsoft.com/office/officeart/2005/8/layout/rings+Icon"/>
    <dgm:cxn modelId="{E0E47D9E-86C4-4943-8457-1CEF8C5A57A8}" type="presParOf" srcId="{437FEB20-F574-4394-93A5-727025A528E5}" destId="{5015E7C8-550E-4784-84D3-B1C624A3C5D3}" srcOrd="4" destOrd="0" presId="urn:microsoft.com/office/officeart/2005/8/layout/rings+Icon"/>
    <dgm:cxn modelId="{A469812F-7ED6-4301-9775-18B355A7642E}" type="presParOf" srcId="{437FEB20-F574-4394-93A5-727025A528E5}" destId="{EA4E2811-BA43-46B7-B12A-56D4FDC7E145}" srcOrd="5" destOrd="0" presId="urn:microsoft.com/office/officeart/2005/8/layout/rings+Icon"/>
    <dgm:cxn modelId="{DE78C3A1-38E4-4CE3-864D-94344DCB6EEA}" type="presParOf" srcId="{437FEB20-F574-4394-93A5-727025A528E5}" destId="{48AE8517-5CAD-4A5E-B6FC-0943600BAE87}" srcOrd="6" destOrd="0" presId="urn:microsoft.com/office/officeart/2005/8/layout/rings+Icon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833CCFF-DA53-468E-B5B4-F9A7F7F45453}">
      <dsp:nvSpPr>
        <dsp:cNvPr id="0" name=""/>
        <dsp:cNvSpPr/>
      </dsp:nvSpPr>
      <dsp:spPr>
        <a:xfrm>
          <a:off x="-263157" y="860801"/>
          <a:ext cx="2509267" cy="2305697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2700" prstMaterial="clear">
          <a:bevelT w="177800" h="2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b="1" u="sng" kern="1200" dirty="0" smtClean="0"/>
            <a:t>Chronic Conditions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Not chronic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Chronic mental health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Other chronic</a:t>
          </a:r>
          <a:endParaRPr lang="en-US" sz="1100" kern="1200" dirty="0"/>
        </a:p>
      </dsp:txBody>
      <dsp:txXfrm>
        <a:off x="-263157" y="860801"/>
        <a:ext cx="2509267" cy="2305697"/>
      </dsp:txXfrm>
    </dsp:sp>
    <dsp:sp modelId="{4EDF4572-5AE4-44D1-A0CF-7A90275BBCDA}">
      <dsp:nvSpPr>
        <dsp:cNvPr id="0" name=""/>
        <dsp:cNvSpPr/>
      </dsp:nvSpPr>
      <dsp:spPr>
        <a:xfrm>
          <a:off x="752146" y="2662165"/>
          <a:ext cx="2509267" cy="2305697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2700" prstMaterial="clear">
          <a:bevelT w="177800" h="2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b="1" u="sng" kern="1200" dirty="0" smtClean="0"/>
            <a:t>Insurance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Medicare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Medicaid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Dual eligibles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Private ESI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Other private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Uninsured</a:t>
          </a:r>
          <a:endParaRPr lang="en-US" sz="1100" kern="1200" dirty="0"/>
        </a:p>
      </dsp:txBody>
      <dsp:txXfrm>
        <a:off x="752146" y="2662165"/>
        <a:ext cx="2509267" cy="2305697"/>
      </dsp:txXfrm>
    </dsp:sp>
    <dsp:sp modelId="{5E2C0B49-0E9C-450F-9CC5-A95FBF93B5A1}">
      <dsp:nvSpPr>
        <dsp:cNvPr id="0" name=""/>
        <dsp:cNvSpPr/>
      </dsp:nvSpPr>
      <dsp:spPr>
        <a:xfrm>
          <a:off x="1768258" y="860801"/>
          <a:ext cx="2509267" cy="2305697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2700" prstMaterial="clear">
          <a:bevelT w="177800" h="2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b="1" u="sng" kern="1200" dirty="0" smtClean="0"/>
            <a:t>Region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Appalachia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Rural, non-Appalachia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Suburban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Metropolitan</a:t>
          </a:r>
          <a:endParaRPr lang="en-US" sz="1100" kern="1200" dirty="0"/>
        </a:p>
      </dsp:txBody>
      <dsp:txXfrm>
        <a:off x="1768258" y="860801"/>
        <a:ext cx="2509267" cy="2305697"/>
      </dsp:txXfrm>
    </dsp:sp>
    <dsp:sp modelId="{D560849A-F79D-4AEB-92BE-1589FD88B95D}">
      <dsp:nvSpPr>
        <dsp:cNvPr id="0" name=""/>
        <dsp:cNvSpPr/>
      </dsp:nvSpPr>
      <dsp:spPr>
        <a:xfrm>
          <a:off x="2783562" y="2662165"/>
          <a:ext cx="2509267" cy="2305697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2700" prstMaterial="clear">
          <a:bevelT w="177800" h="2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b="1" u="sng" kern="1200" dirty="0" smtClean="0"/>
            <a:t>Race/Ethnicity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Asian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Black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Hispanic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White</a:t>
          </a:r>
          <a:endParaRPr lang="en-US" sz="1100" kern="1200" dirty="0"/>
        </a:p>
      </dsp:txBody>
      <dsp:txXfrm>
        <a:off x="2783562" y="2662165"/>
        <a:ext cx="2509267" cy="2305697"/>
      </dsp:txXfrm>
    </dsp:sp>
    <dsp:sp modelId="{5015E7C8-550E-4784-84D3-B1C624A3C5D3}">
      <dsp:nvSpPr>
        <dsp:cNvPr id="0" name=""/>
        <dsp:cNvSpPr/>
      </dsp:nvSpPr>
      <dsp:spPr>
        <a:xfrm>
          <a:off x="3799673" y="860801"/>
          <a:ext cx="2509267" cy="2305697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2700" prstMaterial="clear">
          <a:bevelT w="177800" h="2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b="1" u="sng" kern="1200" dirty="0" smtClean="0"/>
            <a:t>Age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18-24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25-34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35-44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45-54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55-64</a:t>
          </a:r>
          <a:endParaRPr lang="en-US" sz="1100" kern="1200" dirty="0"/>
        </a:p>
      </dsp:txBody>
      <dsp:txXfrm>
        <a:off x="3799673" y="860801"/>
        <a:ext cx="2509267" cy="2305697"/>
      </dsp:txXfrm>
    </dsp:sp>
    <dsp:sp modelId="{EA4E2811-BA43-46B7-B12A-56D4FDC7E145}">
      <dsp:nvSpPr>
        <dsp:cNvPr id="0" name=""/>
        <dsp:cNvSpPr/>
      </dsp:nvSpPr>
      <dsp:spPr>
        <a:xfrm>
          <a:off x="4814978" y="2662165"/>
          <a:ext cx="2509267" cy="2305697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2700" prstMaterial="clear">
          <a:bevelT w="177800" h="2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b="1" u="sng" kern="1200" dirty="0" smtClean="0"/>
            <a:t>Sex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Female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Male</a:t>
          </a:r>
          <a:endParaRPr lang="en-US" sz="1100" kern="1200" dirty="0"/>
        </a:p>
      </dsp:txBody>
      <dsp:txXfrm>
        <a:off x="4814978" y="2662165"/>
        <a:ext cx="2509267" cy="2305697"/>
      </dsp:txXfrm>
    </dsp:sp>
    <dsp:sp modelId="{48AE8517-5CAD-4A5E-B6FC-0943600BAE87}">
      <dsp:nvSpPr>
        <dsp:cNvPr id="0" name=""/>
        <dsp:cNvSpPr/>
      </dsp:nvSpPr>
      <dsp:spPr>
        <a:xfrm>
          <a:off x="5831089" y="860801"/>
          <a:ext cx="2509267" cy="2305697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2700" prstMaterial="clear">
          <a:bevelT w="177800" h="2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b="1" u="sng" kern="1200" dirty="0" smtClean="0"/>
            <a:t>SES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&lt;100%FPL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101-138%FPL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139-150%FPL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151-200%FPL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201-250%FPL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&gt;300%FPL</a:t>
          </a:r>
          <a:endParaRPr lang="en-US" sz="1100" kern="1200" dirty="0"/>
        </a:p>
      </dsp:txBody>
      <dsp:txXfrm>
        <a:off x="5831089" y="860801"/>
        <a:ext cx="2509267" cy="230569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ings+Icon">
  <dgm:title val="Interconnected Rings"/>
  <dgm:desc val="Use to show overlapping or interconnected ideas or concepts. The first seven lines of Level 1 text correspond with a circle. Unused text does not appear, but remains available if you switch layouts.  "/>
  <dgm:catLst>
    <dgm:cat type="relationship" pri="32000"/>
    <dgm:cat type="officeonline" pri="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0"/>
        <dgm:pt modelId="20"/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/>
        <dgm:pt modelId="20"/>
        <dgm:pt modelId="30"/>
        <dgm:pt modelId="40"/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2" destOrd="0"/>
      </dgm:cxnLst>
      <dgm:bg/>
      <dgm:whole/>
    </dgm:dataModel>
  </dgm:clrData>
  <dgm:layoutNode name="Name0">
    <dgm:varLst>
      <dgm:chMax val="7"/>
      <dgm:dir/>
      <dgm:resizeHandles val="exact"/>
    </dgm:varLst>
    <dgm:choose name="Name1">
      <dgm:if name="Name2" axis="ch" ptType="node" func="cnt" op="lt" val="1">
        <dgm:alg type="composite"/>
        <dgm:shape xmlns:r="http://schemas.openxmlformats.org/officeDocument/2006/relationships" r:blip="">
          <dgm:adjLst/>
        </dgm:shape>
        <dgm:presOf/>
        <dgm:constrLst/>
        <dgm:ruleLst/>
      </dgm:if>
      <dgm:if name="Name3" axis="ch" ptType="node" func="cnt" op="equ" val="1">
        <dgm:alg type="composite">
          <dgm:param type="ar" val="1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/>
          <dgm:constr type="h" for="ch" forName="ellipse1" refType="h"/>
        </dgm:constrLst>
      </dgm:if>
      <dgm:if name="Name4" axis="ch" ptType="node" func="cnt" op="equ" val="2">
        <dgm:alg type="composite">
          <dgm:param type="ar" val="0.9086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 fact="0.6602"/>
          <dgm:constr type="h" for="ch" forName="ellipse1" refType="h" fact="0.5999"/>
          <dgm:constr type="l" for="ch" forName="ellipse2" refType="w" fact="0.3398"/>
          <dgm:constr type="t" for="ch" forName="ellipse2" refType="h" fact="0.4001"/>
          <dgm:constr type="w" for="ch" forName="ellipse2" refType="w" fact="0.6602"/>
          <dgm:constr type="h" for="ch" forName="ellipse2" refType="h" fact="0.5999"/>
        </dgm:constrLst>
      </dgm:if>
      <dgm:if name="Name5" axis="ch" ptType="node" func="cnt" op="equ" val="3">
        <dgm:alg type="composite">
          <dgm:param type="ar" val="1.2171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 fact="0.4929"/>
          <dgm:constr type="h" for="ch" forName="ellipse1" refType="h" fact="0.5999"/>
          <dgm:constr type="l" for="ch" forName="ellipse2" refType="w" fact="0.2537"/>
          <dgm:constr type="t" for="ch" forName="ellipse2" refType="h" fact="0.4001"/>
          <dgm:constr type="w" for="ch" forName="ellipse2" refType="w" fact="0.4929"/>
          <dgm:constr type="h" for="ch" forName="ellipse2" refType="h" fact="0.5999"/>
          <dgm:constr type="l" for="ch" forName="ellipse3" refType="w" fact="0.5071"/>
          <dgm:constr type="t" for="ch" forName="ellipse3" refType="h" fact="0"/>
          <dgm:constr type="w" for="ch" forName="ellipse3" refType="w" fact="0.4929"/>
          <dgm:constr type="h" for="ch" forName="ellipse3" refType="h" fact="0.5999"/>
        </dgm:constrLst>
      </dgm:if>
      <dgm:if name="Name6" axis="ch" ptType="node" func="cnt" op="equ" val="4">
        <dgm:alg type="composite">
          <dgm:param type="ar" val="1.5255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 fact="0.3932"/>
          <dgm:constr type="h" for="ch" forName="ellipse1" refType="h" fact="0.5999"/>
          <dgm:constr type="l" for="ch" forName="ellipse2" refType="w" fact="0.2023"/>
          <dgm:constr type="t" for="ch" forName="ellipse2" refType="h" fact="0.4001"/>
          <dgm:constr type="w" for="ch" forName="ellipse2" refType="w" fact="0.3932"/>
          <dgm:constr type="h" for="ch" forName="ellipse2" refType="h" fact="0.5999"/>
          <dgm:constr type="l" for="ch" forName="ellipse3" refType="w" fact="0.4045"/>
          <dgm:constr type="t" for="ch" forName="ellipse3" refType="h" fact="0"/>
          <dgm:constr type="w" for="ch" forName="ellipse3" refType="w" fact="0.3932"/>
          <dgm:constr type="h" for="ch" forName="ellipse3" refType="h" fact="0.5999"/>
          <dgm:constr type="l" for="ch" forName="ellipse4" refType="w" fact="0.6068"/>
          <dgm:constr type="t" for="ch" forName="ellipse4" refType="h" fact="0.4001"/>
          <dgm:constr type="w" for="ch" forName="ellipse4" refType="w" fact="0.3932"/>
          <dgm:constr type="h" for="ch" forName="ellipse4" refType="h" fact="0.5999"/>
        </dgm:constrLst>
      </dgm:if>
      <dgm:if name="Name7" axis="ch" ptType="node" func="cnt" op="equ" val="5">
        <dgm:alg type="composite">
          <dgm:param type="ar" val="1.834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 fact="0.3271"/>
          <dgm:constr type="h" for="ch" forName="ellipse1" refType="h" fact="0.5999"/>
          <dgm:constr type="l" for="ch" forName="ellipse2" refType="w" fact="0.1682"/>
          <dgm:constr type="t" for="ch" forName="ellipse2" refType="h" fact="0.4001"/>
          <dgm:constr type="w" for="ch" forName="ellipse2" refType="w" fact="0.3271"/>
          <dgm:constr type="h" for="ch" forName="ellipse2" refType="h" fact="0.5999"/>
          <dgm:constr type="l" for="ch" forName="ellipse3" refType="w" fact="0.3365"/>
          <dgm:constr type="t" for="ch" forName="ellipse3" refType="h" fact="0"/>
          <dgm:constr type="w" for="ch" forName="ellipse3" refType="w" fact="0.3271"/>
          <dgm:constr type="h" for="ch" forName="ellipse3" refType="h" fact="0.5999"/>
          <dgm:constr type="l" for="ch" forName="ellipse4" refType="w" fact="0.5047"/>
          <dgm:constr type="t" for="ch" forName="ellipse4" refType="h" fact="0.4001"/>
          <dgm:constr type="w" for="ch" forName="ellipse4" refType="w" fact="0.3271"/>
          <dgm:constr type="h" for="ch" forName="ellipse4" refType="h" fact="0.5999"/>
          <dgm:constr type="l" for="ch" forName="ellipse5" refType="w" fact="0.6729"/>
          <dgm:constr type="t" for="ch" forName="ellipse5" refType="h" fact="0"/>
          <dgm:constr type="w" for="ch" forName="ellipse5" refType="w" fact="0.3271"/>
          <dgm:constr type="h" for="ch" forName="ellipse5" refType="h" fact="0.5999"/>
        </dgm:constrLst>
      </dgm:if>
      <dgm:if name="Name8" axis="ch" ptType="node" func="cnt" op="equ" val="6">
        <dgm:alg type="composite">
          <dgm:param type="ar" val="2.1873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 fact="0.278"/>
          <dgm:constr type="h" for="ch" forName="ellipse1" refType="h" fact="0.6081"/>
          <dgm:constr type="l" for="ch" forName="ellipse2" refType="w" fact="0.1444"/>
          <dgm:constr type="t" for="ch" forName="ellipse2" refType="h" fact="0.3919"/>
          <dgm:constr type="w" for="ch" forName="ellipse2" refType="w" fact="0.278"/>
          <dgm:constr type="h" for="ch" forName="ellipse2" refType="h" fact="0.6081"/>
          <dgm:constr type="l" for="ch" forName="ellipse3" refType="w" fact="0.2888"/>
          <dgm:constr type="t" for="ch" forName="ellipse3" refType="h" fact="0"/>
          <dgm:constr type="w" for="ch" forName="ellipse3" refType="w" fact="0.278"/>
          <dgm:constr type="h" for="ch" forName="ellipse3" refType="h" fact="0.6081"/>
          <dgm:constr type="l" for="ch" forName="ellipse4" refType="w" fact="0.4332"/>
          <dgm:constr type="t" for="ch" forName="ellipse4" refType="h" fact="0.3919"/>
          <dgm:constr type="w" for="ch" forName="ellipse4" refType="w" fact="0.278"/>
          <dgm:constr type="h" for="ch" forName="ellipse4" refType="h" fact="0.6081"/>
          <dgm:constr type="l" for="ch" forName="ellipse5" refType="w" fact="0.5776"/>
          <dgm:constr type="t" for="ch" forName="ellipse5" refType="h" fact="0"/>
          <dgm:constr type="w" for="ch" forName="ellipse5" refType="w" fact="0.278"/>
          <dgm:constr type="h" for="ch" forName="ellipse5" refType="h" fact="0.6081"/>
          <dgm:constr type="l" for="ch" forName="ellipse6" refType="w" fact="0.722"/>
          <dgm:constr type="t" for="ch" forName="ellipse6" refType="h" fact="0.3919"/>
          <dgm:constr type="w" for="ch" forName="ellipse6" refType="w" fact="0.278"/>
          <dgm:constr type="h" for="ch" forName="ellipse6" refType="h" fact="0.6081"/>
        </dgm:constrLst>
      </dgm:if>
      <dgm:else name="Name9">
        <dgm:alg type="composite">
          <dgm:param type="ar" val="2.3466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 fact="0.2455"/>
          <dgm:constr type="h" for="ch" forName="ellipse1" refType="h" fact="0.5761"/>
          <dgm:constr type="l" for="ch" forName="ellipse2" refType="w" fact="0.1257"/>
          <dgm:constr type="t" for="ch" forName="ellipse2" refType="h" fact="0.4239"/>
          <dgm:constr type="w" for="ch" forName="ellipse2" refType="w" fact="0.2455"/>
          <dgm:constr type="h" for="ch" forName="ellipse2" refType="h" fact="0.5761"/>
          <dgm:constr type="l" for="ch" forName="ellipse3" refType="w" fact="0.2515"/>
          <dgm:constr type="t" for="ch" forName="ellipse3" refType="h" fact="0"/>
          <dgm:constr type="w" for="ch" forName="ellipse3" refType="w" fact="0.2455"/>
          <dgm:constr type="h" for="ch" forName="ellipse3" refType="h" fact="0.5761"/>
          <dgm:constr type="l" for="ch" forName="ellipse4" refType="w" fact="0.3772"/>
          <dgm:constr type="t" for="ch" forName="ellipse4" refType="h" fact="0.4239"/>
          <dgm:constr type="w" for="ch" forName="ellipse4" refType="w" fact="0.2455"/>
          <dgm:constr type="h" for="ch" forName="ellipse4" refType="h" fact="0.5761"/>
          <dgm:constr type="l" for="ch" forName="ellipse5" refType="w" fact="0.503"/>
          <dgm:constr type="t" for="ch" forName="ellipse5" refType="h" fact="0"/>
          <dgm:constr type="w" for="ch" forName="ellipse5" refType="w" fact="0.2455"/>
          <dgm:constr type="h" for="ch" forName="ellipse5" refType="h" fact="0.5761"/>
          <dgm:constr type="l" for="ch" forName="ellipse6" refType="w" fact="0.6287"/>
          <dgm:constr type="t" for="ch" forName="ellipse6" refType="h" fact="0.4239"/>
          <dgm:constr type="w" for="ch" forName="ellipse6" refType="w" fact="0.2455"/>
          <dgm:constr type="h" for="ch" forName="ellipse6" refType="h" fact="0.5761"/>
          <dgm:constr type="l" for="ch" forName="ellipse7" refType="w" fact="0.7545"/>
          <dgm:constr type="t" for="ch" forName="ellipse7" refType="h" fact="0"/>
          <dgm:constr type="w" for="ch" forName="ellipse7" refType="w" fact="0.2455"/>
          <dgm:constr type="h" for="ch" forName="ellipse7" refType="h" fact="0.5761"/>
        </dgm:constrLst>
      </dgm:else>
    </dgm:choose>
    <dgm:choose name="Name10">
      <dgm:if name="Name11" axis="ch" ptType="node" func="cnt" op="gte" val="1">
        <dgm:layoutNode name="ellipse1" styleLbl="vennNode1">
          <dgm:varLst>
            <dgm:bulletEnabled val="1"/>
          </dgm:varLst>
          <dgm:alg type="tx"/>
          <dgm:shape xmlns:r="http://schemas.openxmlformats.org/officeDocument/2006/relationships" type="ellipse" r:blip="">
            <dgm:adjLst/>
          </dgm:shape>
          <dgm:choose name="Name12">
            <dgm:if name="Name13" func="var" arg="dir" op="equ" val="norm">
              <dgm:presOf axis="ch desOrSelf" ptType="node node" st="1 1" cnt="1 0"/>
            </dgm:if>
            <dgm:else name="Name14">
              <dgm:choose name="Name15">
                <dgm:if name="Name16" axis="ch" ptType="node" func="cnt" op="equ" val="1">
                  <dgm:presOf axis="ch desOrSelf" ptType="node node" st="1 1" cnt="1 0"/>
                </dgm:if>
                <dgm:if name="Name17" axis="ch" ptType="node" func="cnt" op="equ" val="2">
                  <dgm:presOf axis="ch desOrSelf" ptType="node node" st="2 1" cnt="1 0"/>
                </dgm:if>
                <dgm:if name="Name18" axis="ch" ptType="node" func="cnt" op="equ" val="3">
                  <dgm:presOf axis="ch desOrSelf" ptType="node node" st="3 1" cnt="1 0"/>
                </dgm:if>
                <dgm:if name="Name19" axis="ch" ptType="node" func="cnt" op="equ" val="4">
                  <dgm:presOf axis="ch desOrSelf" ptType="node node" st="4 1" cnt="1 0"/>
                </dgm:if>
                <dgm:if name="Name20" axis="ch" ptType="node" func="cnt" op="equ" val="5">
                  <dgm:presOf axis="ch desOrSelf" ptType="node node" st="5 1" cnt="1 0"/>
                </dgm:if>
                <dgm:if name="Name21" axis="ch" ptType="node" func="cnt" op="equ" val="6">
                  <dgm:presOf axis="ch desOrSelf" ptType="node node" st="6 1" cnt="1 0"/>
                </dgm:if>
                <dgm:if name="Name22" axis="ch" ptType="node" func="cnt" op="gte" val="7">
                  <dgm:presOf axis="ch desOrSelf" ptType="node node" st="7 1" cnt="1 0"/>
                </dgm:if>
                <dgm:else name="Name23"/>
              </dgm:choose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24"/>
    </dgm:choose>
    <dgm:choose name="Name25">
      <dgm:if name="Name26" axis="ch" ptType="node" func="cnt" op="gte" val="2">
        <dgm:layoutNode name="ellipse2" styleLbl="vennNode1">
          <dgm:varLst>
            <dgm:bulletEnabled val="1"/>
          </dgm:varLst>
          <dgm:alg type="tx"/>
          <dgm:choose name="Name27">
            <dgm:if name="Name28" func="var" arg="dir" op="equ" val="norm">
              <dgm:shape xmlns:r="http://schemas.openxmlformats.org/officeDocument/2006/relationships" type="ellipse" r:blip="">
                <dgm:adjLst/>
              </dgm:shape>
              <dgm:presOf axis="ch desOrSelf" ptType="node node" st="2 1" cnt="1 0"/>
            </dgm:if>
            <dgm:else name="Name29">
              <dgm:shape xmlns:r="http://schemas.openxmlformats.org/officeDocument/2006/relationships" type="ellipse" r:blip="" zOrderOff="-2">
                <dgm:adjLst/>
              </dgm:shape>
              <dgm:choose name="Name30">
                <dgm:if name="Name31" axis="ch" ptType="node" func="cnt" op="equ" val="2">
                  <dgm:presOf axis="ch desOrSelf" ptType="node node" st="1 1" cnt="1 0"/>
                </dgm:if>
                <dgm:if name="Name32" axis="ch" ptType="node" func="cnt" op="equ" val="3">
                  <dgm:presOf axis="ch desOrSelf" ptType="node node" st="2 1" cnt="1 0"/>
                </dgm:if>
                <dgm:if name="Name33" axis="ch" ptType="node" func="cnt" op="equ" val="4">
                  <dgm:presOf axis="ch desOrSelf" ptType="node node" st="3 1" cnt="1 0"/>
                </dgm:if>
                <dgm:if name="Name34" axis="ch" ptType="node" func="cnt" op="equ" val="5">
                  <dgm:presOf axis="ch desOrSelf" ptType="node node" st="4 1" cnt="1 0"/>
                </dgm:if>
                <dgm:if name="Name35" axis="ch" ptType="node" func="cnt" op="equ" val="6">
                  <dgm:presOf axis="ch desOrSelf" ptType="node node" st="5 1" cnt="1 0"/>
                </dgm:if>
                <dgm:if name="Name36" axis="ch" ptType="node" func="cnt" op="gte" val="7">
                  <dgm:presOf axis="ch desOrSelf" ptType="node node" st="6 1" cnt="1 0"/>
                </dgm:if>
                <dgm:else name="Name37"/>
              </dgm:choose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  <dgm:choose name="Name39">
      <dgm:if name="Name40" axis="ch" ptType="node" func="cnt" op="gte" val="3">
        <dgm:layoutNode name="ellipse3" styleLbl="vennNode1">
          <dgm:varLst>
            <dgm:bulletEnabled val="1"/>
          </dgm:varLst>
          <dgm:alg type="tx"/>
          <dgm:shape xmlns:r="http://schemas.openxmlformats.org/officeDocument/2006/relationships" type="ellipse" r:blip="">
            <dgm:adjLst/>
          </dgm:shape>
          <dgm:choose name="Name41">
            <dgm:if name="Name42" func="var" arg="dir" op="equ" val="norm">
              <dgm:shape xmlns:r="http://schemas.openxmlformats.org/officeDocument/2006/relationships" type="ellipse" r:blip="">
                <dgm:adjLst/>
              </dgm:shape>
              <dgm:presOf axis="ch desOrSelf" ptType="node node" st="3 1" cnt="1 0"/>
            </dgm:if>
            <dgm:else name="Name43">
              <dgm:shape xmlns:r="http://schemas.openxmlformats.org/officeDocument/2006/relationships" type="ellipse" r:blip="" zOrderOff="-4">
                <dgm:adjLst/>
              </dgm:shape>
              <dgm:choose name="Name44">
                <dgm:if name="Name45" axis="ch" ptType="node" func="cnt" op="equ" val="3">
                  <dgm:presOf axis="ch desOrSelf" ptType="node node" st="1 1" cnt="1 0"/>
                </dgm:if>
                <dgm:if name="Name46" axis="ch" ptType="node" func="cnt" op="equ" val="4">
                  <dgm:presOf axis="ch desOrSelf" ptType="node node" st="2 1" cnt="1 0"/>
                </dgm:if>
                <dgm:if name="Name47" axis="ch" ptType="node" func="cnt" op="equ" val="5">
                  <dgm:presOf axis="ch desOrSelf" ptType="node node" st="3 1" cnt="1 0"/>
                </dgm:if>
                <dgm:if name="Name48" axis="ch" ptType="node" func="cnt" op="equ" val="6">
                  <dgm:presOf axis="ch desOrSelf" ptType="node node" st="4 1" cnt="1 0"/>
                </dgm:if>
                <dgm:if name="Name49" axis="ch" ptType="node" func="cnt" op="gte" val="7">
                  <dgm:presOf axis="ch desOrSelf" ptType="node node" st="5 1" cnt="1 0"/>
                </dgm:if>
                <dgm:else name="Name50"/>
              </dgm:choose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1"/>
    </dgm:choose>
    <dgm:choose name="Name52">
      <dgm:if name="Name53" axis="ch" ptType="node" func="cnt" op="gte" val="4">
        <dgm:layoutNode name="ellipse4" styleLbl="vennNode1">
          <dgm:varLst>
            <dgm:bulletEnabled val="1"/>
          </dgm:varLst>
          <dgm:alg type="tx"/>
          <dgm:choose name="Name54">
            <dgm:if name="Name55" func="var" arg="dir" op="equ" val="norm">
              <dgm:shape xmlns:r="http://schemas.openxmlformats.org/officeDocument/2006/relationships" type="ellipse" r:blip="">
                <dgm:adjLst/>
              </dgm:shape>
              <dgm:presOf axis="ch desOrSelf" ptType="node node" st="4 1" cnt="1 0"/>
            </dgm:if>
            <dgm:else name="Name56">
              <dgm:shape xmlns:r="http://schemas.openxmlformats.org/officeDocument/2006/relationships" type="ellipse" r:blip="" zOrderOff="-6">
                <dgm:adjLst/>
              </dgm:shape>
              <dgm:choose name="Name57">
                <dgm:if name="Name58" axis="ch" ptType="node" func="cnt" op="equ" val="4">
                  <dgm:presOf axis="ch desOrSelf" ptType="node node" st="1 1" cnt="1 0"/>
                </dgm:if>
                <dgm:if name="Name59" axis="ch" ptType="node" func="cnt" op="equ" val="5">
                  <dgm:presOf axis="ch desOrSelf" ptType="node node" st="2 1" cnt="1 0"/>
                </dgm:if>
                <dgm:if name="Name60" axis="ch" ptType="node" func="cnt" op="equ" val="6">
                  <dgm:presOf axis="ch desOrSelf" ptType="node node" st="3 1" cnt="1 0"/>
                </dgm:if>
                <dgm:if name="Name61" axis="ch" ptType="node" func="cnt" op="gte" val="7">
                  <dgm:presOf axis="ch desOrSelf" ptType="node node" st="4 1" cnt="1 0"/>
                </dgm:if>
                <dgm:else name="Name62"/>
              </dgm:choose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63"/>
    </dgm:choose>
    <dgm:choose name="Name64">
      <dgm:if name="Name65" axis="ch" ptType="node" func="cnt" op="gte" val="5">
        <dgm:layoutNode name="ellipse5" styleLbl="vennNode1">
          <dgm:varLst>
            <dgm:bulletEnabled val="1"/>
          </dgm:varLst>
          <dgm:alg type="tx"/>
          <dgm:choose name="Name66">
            <dgm:if name="Name67" func="var" arg="dir" op="equ" val="norm">
              <dgm:shape xmlns:r="http://schemas.openxmlformats.org/officeDocument/2006/relationships" type="ellipse" r:blip="">
                <dgm:adjLst/>
              </dgm:shape>
              <dgm:presOf axis="ch desOrSelf" ptType="node node" st="5 1" cnt="1 0"/>
            </dgm:if>
            <dgm:else name="Name68">
              <dgm:shape xmlns:r="http://schemas.openxmlformats.org/officeDocument/2006/relationships" type="ellipse" r:blip="" zOrderOff="-8">
                <dgm:adjLst/>
              </dgm:shape>
              <dgm:choose name="Name69">
                <dgm:if name="Name70" axis="ch" ptType="node" func="cnt" op="equ" val="5">
                  <dgm:presOf axis="ch desOrSelf" ptType="node node" st="1 1" cnt="1 0"/>
                </dgm:if>
                <dgm:if name="Name71" axis="ch" ptType="node" func="cnt" op="equ" val="6">
                  <dgm:presOf axis="ch desOrSelf" ptType="node node" st="2 1" cnt="1 0"/>
                </dgm:if>
                <dgm:if name="Name72" axis="ch" ptType="node" func="cnt" op="gte" val="7">
                  <dgm:presOf axis="ch desOrSelf" ptType="node node" st="3 1" cnt="1 0"/>
                </dgm:if>
                <dgm:else name="Name73"/>
              </dgm:choose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74"/>
    </dgm:choose>
    <dgm:choose name="Name75">
      <dgm:if name="Name76" axis="ch" ptType="node" func="cnt" op="gte" val="6">
        <dgm:layoutNode name="ellipse6" styleLbl="vennNode1">
          <dgm:varLst>
            <dgm:bulletEnabled val="1"/>
          </dgm:varLst>
          <dgm:alg type="tx"/>
          <dgm:choose name="Name77">
            <dgm:if name="Name78" func="var" arg="dir" op="equ" val="norm">
              <dgm:shape xmlns:r="http://schemas.openxmlformats.org/officeDocument/2006/relationships" type="ellipse" r:blip="">
                <dgm:adjLst/>
              </dgm:shape>
              <dgm:presOf axis="ch desOrSelf" ptType="node node" st="6 1" cnt="1 0"/>
            </dgm:if>
            <dgm:else name="Name79">
              <dgm:shape xmlns:r="http://schemas.openxmlformats.org/officeDocument/2006/relationships" type="ellipse" r:blip="" zOrderOff="-10">
                <dgm:adjLst/>
              </dgm:shape>
              <dgm:choose name="Name80">
                <dgm:if name="Name81" axis="ch" ptType="node" func="cnt" op="equ" val="6">
                  <dgm:presOf axis="ch desOrSelf" ptType="node node" st="1 1" cnt="1 0"/>
                </dgm:if>
                <dgm:if name="Name82" axis="ch" ptType="node" func="cnt" op="gte" val="7">
                  <dgm:presOf axis="ch desOrSelf" ptType="node node" st="2 1" cnt="1 0"/>
                </dgm:if>
                <dgm:else name="Name83"/>
              </dgm:choose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84"/>
    </dgm:choose>
    <dgm:choose name="Name85">
      <dgm:if name="Name86" axis="ch" ptType="node" func="cnt" op="gte" val="7">
        <dgm:layoutNode name="ellipse7" styleLbl="vennNode1">
          <dgm:varLst>
            <dgm:bulletEnabled val="1"/>
          </dgm:varLst>
          <dgm:alg type="tx"/>
          <dgm:choose name="Name87">
            <dgm:if name="Name88" func="var" arg="dir" op="equ" val="norm">
              <dgm:shape xmlns:r="http://schemas.openxmlformats.org/officeDocument/2006/relationships" type="ellipse" r:blip="">
                <dgm:adjLst/>
              </dgm:shape>
              <dgm:presOf axis="ch desOrSelf" ptType="node node" st="7 1" cnt="1 0"/>
            </dgm:if>
            <dgm:else name="Name89">
              <dgm:shape xmlns:r="http://schemas.openxmlformats.org/officeDocument/2006/relationships" type="ellipse" r:blip="" zOrderOff="-12">
                <dgm:adjLst/>
              </dgm:shape>
              <dgm:presOf axis="ch desOrSelf" ptType="node node" st="1 1" cnt="1 0"/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90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image" Target="../media/image2.e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image" Target="../media/image2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0D6835-E740-4DBC-9D29-892F36D12E26}" type="datetimeFigureOut">
              <a:rPr lang="en-US" smtClean="0"/>
              <a:pPr/>
              <a:t>7/27/2011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D7A21C-6AFC-4377-8B59-2C5D22B4D15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D7A21C-6AFC-4377-8B59-2C5D22B4D154}" type="slidenum">
              <a:rPr lang="en-US" smtClean="0">
                <a:solidFill>
                  <a:prstClr val="black"/>
                </a:solidFill>
              </a:rPr>
              <a:pPr/>
              <a:t>1</a:t>
            </a:fld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D7A21C-6AFC-4377-8B59-2C5D22B4D154}" type="slidenum">
              <a:rPr lang="en-US" smtClean="0"/>
              <a:pPr/>
              <a:t>3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9B900-6A1A-4A26-B354-66999EFB97A2}" type="datetimeFigureOut">
              <a:rPr lang="en-US" smtClean="0"/>
              <a:pPr/>
              <a:t>7/27/2011</a:t>
            </a:fld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64A64-9CF5-44A8-A500-189B4916EC2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9B900-6A1A-4A26-B354-66999EFB97A2}" type="datetimeFigureOut">
              <a:rPr lang="en-US" smtClean="0"/>
              <a:pPr/>
              <a:t>7/27/2011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64A64-9CF5-44A8-A500-189B4916EC2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9B900-6A1A-4A26-B354-66999EFB97A2}" type="datetimeFigureOut">
              <a:rPr lang="en-US" smtClean="0"/>
              <a:pPr/>
              <a:t>7/27/2011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64A64-9CF5-44A8-A500-189B4916EC2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9B900-6A1A-4A26-B354-66999EFB97A2}" type="datetimeFigureOut">
              <a:rPr lang="en-US" smtClean="0"/>
              <a:pPr/>
              <a:t>7/27/2011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64A64-9CF5-44A8-A500-189B4916EC2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9B900-6A1A-4A26-B354-66999EFB97A2}" type="datetimeFigureOut">
              <a:rPr lang="en-US" smtClean="0"/>
              <a:pPr/>
              <a:t>7/27/2011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64A64-9CF5-44A8-A500-189B4916EC2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9B900-6A1A-4A26-B354-66999EFB97A2}" type="datetimeFigureOut">
              <a:rPr lang="en-US" smtClean="0"/>
              <a:pPr/>
              <a:t>7/27/2011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64A64-9CF5-44A8-A500-189B4916EC2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9B900-6A1A-4A26-B354-66999EFB97A2}" type="datetimeFigureOut">
              <a:rPr lang="en-US" smtClean="0"/>
              <a:pPr/>
              <a:t>7/27/2011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64A64-9CF5-44A8-A500-189B4916EC2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9B900-6A1A-4A26-B354-66999EFB97A2}" type="datetimeFigureOut">
              <a:rPr lang="en-US" smtClean="0"/>
              <a:pPr/>
              <a:t>7/27/2011</a:t>
            </a:fld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E264A64-9CF5-44A8-A500-189B4916EC2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9B900-6A1A-4A26-B354-66999EFB97A2}" type="datetimeFigureOut">
              <a:rPr lang="en-US" smtClean="0"/>
              <a:pPr/>
              <a:t>7/27/2011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64A64-9CF5-44A8-A500-189B4916EC2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9B900-6A1A-4A26-B354-66999EFB97A2}" type="datetimeFigureOut">
              <a:rPr lang="en-US" smtClean="0"/>
              <a:pPr/>
              <a:t>7/27/2011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7E264A64-9CF5-44A8-A500-189B4916EC2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0989B900-6A1A-4A26-B354-66999EFB97A2}" type="datetimeFigureOut">
              <a:rPr lang="en-US" smtClean="0"/>
              <a:pPr/>
              <a:t>7/27/2011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64A64-9CF5-44A8-A500-189B4916EC2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0989B900-6A1A-4A26-B354-66999EFB97A2}" type="datetimeFigureOut">
              <a:rPr lang="en-US" smtClean="0"/>
              <a:pPr/>
              <a:t>7/27/2011</a:t>
            </a:fld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7E264A64-9CF5-44A8-A500-189B4916EC2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Word_Document18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package" Target="../embeddings/Microsoft_Office_Word_Document19.docx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Word_Document20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package" Target="../embeddings/Microsoft_Office_Word_Document21.docx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Word_Document22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package" Target="../embeddings/Microsoft_Office_Word_Document23.docx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9.xml"/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0.xml"/><Relationship Id="rId1" Type="http://schemas.openxmlformats.org/officeDocument/2006/relationships/slideLayout" Target="../slideLayouts/slideLayout7.xml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chart" Target="../charts/chart2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chart" Target="../charts/chart2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Word_Document1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package" Target="../embeddings/Microsoft_Office_Word_Document2.docx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85800"/>
            <a:ext cx="7772400" cy="3048000"/>
          </a:xfrm>
        </p:spPr>
        <p:txBody>
          <a:bodyPr>
            <a:normAutofit/>
          </a:bodyPr>
          <a:lstStyle/>
          <a:p>
            <a:pPr algn="ctr"/>
            <a:r>
              <a:rPr lang="en-US" sz="3600" dirty="0" smtClean="0"/>
              <a:t>Snapshot of Determinants for an Enhanced Primary care Home Initiative: Current Status of Primary </a:t>
            </a:r>
            <a:r>
              <a:rPr lang="en-US" sz="3600" dirty="0"/>
              <a:t>C</a:t>
            </a:r>
            <a:r>
              <a:rPr lang="en-US" sz="3600" dirty="0" smtClean="0"/>
              <a:t>are and Policy Considerations</a:t>
            </a: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4876800"/>
            <a:ext cx="6477000" cy="762000"/>
          </a:xfrm>
        </p:spPr>
        <p:txBody>
          <a:bodyPr/>
          <a:lstStyle/>
          <a:p>
            <a:pPr algn="ctr"/>
            <a:r>
              <a:rPr lang="en-US" dirty="0" smtClean="0"/>
              <a:t>Lisa Raiz, William Hayes, Keith Kilty, Tom Gregoire, Christopher Holloman</a:t>
            </a:r>
            <a:endParaRPr lang="en-US" dirty="0"/>
          </a:p>
        </p:txBody>
      </p:sp>
      <p:pic>
        <p:nvPicPr>
          <p:cNvPr id="4098" name="Picture 1" descr="image00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1400" y="5943600"/>
            <a:ext cx="1524000" cy="676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143000" y="3962400"/>
            <a:ext cx="6781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prstClr val="white"/>
                </a:solidFill>
              </a:rPr>
              <a:t>Ohio Employer and Ohio Family Health Research Conference</a:t>
            </a:r>
          </a:p>
          <a:p>
            <a:endParaRPr lang="en-US" dirty="0">
              <a:solidFill>
                <a:prstClr val="white"/>
              </a:solidFill>
            </a:endParaRPr>
          </a:p>
          <a:p>
            <a:pPr algn="ctr"/>
            <a:r>
              <a:rPr lang="en-US" dirty="0">
                <a:solidFill>
                  <a:prstClr val="white"/>
                </a:solidFill>
              </a:rPr>
              <a:t>July 29, 2011</a:t>
            </a:r>
          </a:p>
        </p:txBody>
      </p:sp>
    </p:spTree>
    <p:extLst>
      <p:ext uri="{BB962C8B-B14F-4D97-AF65-F5344CB8AC3E}">
        <p14:creationId xmlns="" xmlns:p14="http://schemas.microsoft.com/office/powerpoint/2010/main" val="1663290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Chronic Conditions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Populations with chronic conditions </a:t>
            </a:r>
          </a:p>
          <a:p>
            <a:pPr lvl="1"/>
            <a:r>
              <a:rPr lang="en-US" dirty="0" smtClean="0"/>
              <a:t>Not chronic</a:t>
            </a:r>
          </a:p>
          <a:p>
            <a:pPr lvl="1"/>
            <a:r>
              <a:rPr lang="en-US" dirty="0" smtClean="0"/>
              <a:t>Chronic mental health</a:t>
            </a:r>
          </a:p>
          <a:p>
            <a:pPr lvl="1"/>
            <a:r>
              <a:rPr lang="en-US" dirty="0" smtClean="0"/>
              <a:t>Other chronic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Risk Factors:</a:t>
            </a:r>
          </a:p>
          <a:p>
            <a:pPr lvl="2"/>
            <a:r>
              <a:rPr lang="en-US" dirty="0" smtClean="0"/>
              <a:t>Currently smokes cigarettes</a:t>
            </a:r>
          </a:p>
          <a:p>
            <a:pPr lvl="2"/>
            <a:r>
              <a:rPr lang="en-US" dirty="0" smtClean="0"/>
              <a:t>Positive response to any episodes of binge drinking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Chronic Groups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447800"/>
          <a:ext cx="7467600" cy="347980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743200"/>
                <a:gridCol w="1219200"/>
                <a:gridCol w="1752600"/>
                <a:gridCol w="17526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Group Variable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Total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0-100%FPL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101-138%FPL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Chronic Groups</a:t>
                      </a:r>
                    </a:p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2008</a:t>
                      </a:r>
                    </a:p>
                    <a:p>
                      <a:r>
                        <a:rPr lang="en-US" dirty="0" smtClean="0"/>
                        <a:t>Not chronic</a:t>
                      </a:r>
                    </a:p>
                    <a:p>
                      <a:r>
                        <a:rPr lang="en-US" dirty="0" smtClean="0"/>
                        <a:t>Chronic mental</a:t>
                      </a:r>
                      <a:r>
                        <a:rPr lang="en-US" baseline="0" dirty="0" smtClean="0"/>
                        <a:t> health</a:t>
                      </a:r>
                    </a:p>
                    <a:p>
                      <a:r>
                        <a:rPr lang="en-US" baseline="0" dirty="0" smtClean="0"/>
                        <a:t>Other chronic </a:t>
                      </a:r>
                    </a:p>
                    <a:p>
                      <a:endParaRPr lang="en-US" baseline="0" dirty="0" smtClean="0"/>
                    </a:p>
                    <a:p>
                      <a:r>
                        <a:rPr lang="en-US" baseline="0" dirty="0" smtClean="0"/>
                        <a:t>2010</a:t>
                      </a:r>
                    </a:p>
                    <a:p>
                      <a:r>
                        <a:rPr lang="en-US" dirty="0" smtClean="0"/>
                        <a:t>Not chronic</a:t>
                      </a:r>
                    </a:p>
                    <a:p>
                      <a:r>
                        <a:rPr lang="en-US" dirty="0" smtClean="0"/>
                        <a:t>Chronic mental</a:t>
                      </a:r>
                      <a:r>
                        <a:rPr lang="en-US" baseline="0" dirty="0" smtClean="0"/>
                        <a:t> health</a:t>
                      </a:r>
                    </a:p>
                    <a:p>
                      <a:r>
                        <a:rPr lang="en-US" baseline="0" dirty="0" smtClean="0"/>
                        <a:t>Other chronic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71.3%</a:t>
                      </a:r>
                    </a:p>
                    <a:p>
                      <a:r>
                        <a:rPr lang="en-US" dirty="0" smtClean="0"/>
                        <a:t>  6.4% 22.3%</a:t>
                      </a:r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71.4%</a:t>
                      </a:r>
                    </a:p>
                    <a:p>
                      <a:r>
                        <a:rPr lang="en-US" dirty="0" smtClean="0"/>
                        <a:t>  8.2%</a:t>
                      </a:r>
                    </a:p>
                    <a:p>
                      <a:r>
                        <a:rPr lang="en-US" dirty="0" smtClean="0"/>
                        <a:t>20.4%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62.0%</a:t>
                      </a:r>
                    </a:p>
                    <a:p>
                      <a:r>
                        <a:rPr lang="en-US" dirty="0" smtClean="0"/>
                        <a:t>14.0%</a:t>
                      </a:r>
                    </a:p>
                    <a:p>
                      <a:r>
                        <a:rPr lang="en-US" dirty="0" smtClean="0"/>
                        <a:t>24.0%</a:t>
                      </a:r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63.1%</a:t>
                      </a:r>
                    </a:p>
                    <a:p>
                      <a:r>
                        <a:rPr lang="en-US" dirty="0" smtClean="0"/>
                        <a:t>14.2%</a:t>
                      </a:r>
                    </a:p>
                    <a:p>
                      <a:r>
                        <a:rPr lang="en-US" dirty="0" smtClean="0"/>
                        <a:t>22.7%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67.4%</a:t>
                      </a:r>
                    </a:p>
                    <a:p>
                      <a:r>
                        <a:rPr lang="en-US" baseline="0" dirty="0" smtClean="0"/>
                        <a:t>  9.3%</a:t>
                      </a:r>
                    </a:p>
                    <a:p>
                      <a:r>
                        <a:rPr lang="en-US" baseline="0" dirty="0" smtClean="0"/>
                        <a:t>23.3%</a:t>
                      </a:r>
                    </a:p>
                    <a:p>
                      <a:endParaRPr lang="en-US" baseline="0" dirty="0" smtClean="0"/>
                    </a:p>
                    <a:p>
                      <a:endParaRPr lang="en-US" baseline="0" dirty="0" smtClean="0"/>
                    </a:p>
                    <a:p>
                      <a:r>
                        <a:rPr lang="en-US" baseline="0" dirty="0" smtClean="0"/>
                        <a:t>67.3%</a:t>
                      </a:r>
                    </a:p>
                    <a:p>
                      <a:r>
                        <a:rPr lang="en-US" baseline="0" dirty="0" smtClean="0"/>
                        <a:t>12.0%</a:t>
                      </a:r>
                    </a:p>
                    <a:p>
                      <a:r>
                        <a:rPr lang="en-US" baseline="0" dirty="0" smtClean="0"/>
                        <a:t>20.7%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Aim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What is the proportion of Ohioans who have primary care?</a:t>
            </a:r>
          </a:p>
          <a:p>
            <a:r>
              <a:rPr lang="en-US" dirty="0" smtClean="0"/>
              <a:t>What is the proportion of Ohioans who have primary care, based on sociodemographic variables?</a:t>
            </a:r>
          </a:p>
          <a:p>
            <a:r>
              <a:rPr lang="en-US" dirty="0" smtClean="0"/>
              <a:t>What variables are associated with an increased likelihood of having primary care?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ontent Placeholder 3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381841237"/>
              </p:ext>
            </p:extLst>
          </p:nvPr>
        </p:nvGraphicFramePr>
        <p:xfrm>
          <a:off x="990600" y="1828800"/>
          <a:ext cx="7467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itle 1"/>
          <p:cNvSpPr txBox="1">
            <a:spLocks/>
          </p:cNvSpPr>
          <p:nvPr/>
        </p:nvSpPr>
        <p:spPr>
          <a:xfrm>
            <a:off x="457200" y="228600"/>
            <a:ext cx="7467600" cy="1371600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4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dirty="0" smtClean="0"/>
              <a:t>Usual Source of Care:</a:t>
            </a:r>
          </a:p>
          <a:p>
            <a:pPr algn="ctr"/>
            <a:r>
              <a:rPr lang="en-US" dirty="0" smtClean="0"/>
              <a:t>Chronic Conditions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28600" y="2971800"/>
            <a:ext cx="685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% with a usual source of care</a:t>
            </a:r>
            <a:endParaRPr lang="en-US" sz="1200" dirty="0"/>
          </a:p>
        </p:txBody>
      </p:sp>
    </p:spTree>
    <p:extLst>
      <p:ext uri="{BB962C8B-B14F-4D97-AF65-F5344CB8AC3E}">
        <p14:creationId xmlns="" xmlns:p14="http://schemas.microsoft.com/office/powerpoint/2010/main" val="10982124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chart seriesIdx="3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graphicEl>
                                              <a:chart seriesIdx="3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graphicEl>
                                              <a:chart seriesIdx="3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" grpId="0" uiExpand="1">
        <p:bldSub>
          <a:bldChart bld="series"/>
        </p:bldSub>
      </p:bldGraphic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Usual Source of Care: </a:t>
            </a:r>
            <a:br>
              <a:rPr lang="en-US" dirty="0" smtClean="0"/>
            </a:br>
            <a:r>
              <a:rPr lang="en-US" dirty="0" smtClean="0"/>
              <a:t>Insurance Type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696200" cy="4525963"/>
          </a:xfrm>
        </p:spPr>
        <p:txBody>
          <a:bodyPr>
            <a:normAutofit/>
          </a:bodyPr>
          <a:lstStyle/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graphicFrame>
        <p:nvGraphicFramePr>
          <p:cNvPr id="4" name="Chart 3"/>
          <p:cNvGraphicFramePr/>
          <p:nvPr>
            <p:extLst>
              <p:ext uri="{D42A27DB-BD31-4B8C-83A1-F6EECF244321}">
                <p14:modId xmlns="" xmlns:p14="http://schemas.microsoft.com/office/powerpoint/2010/main" val="3940811094"/>
              </p:ext>
            </p:extLst>
          </p:nvPr>
        </p:nvGraphicFramePr>
        <p:xfrm>
          <a:off x="685800" y="1905000"/>
          <a:ext cx="7848600" cy="4953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52400" y="2971800"/>
            <a:ext cx="685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% with a usual source of care</a:t>
            </a:r>
            <a:endParaRPr lang="en-US" sz="1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3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graphicEl>
                                              <a:chart seriesIdx="3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graphicEl>
                                              <a:chart seriesIdx="3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 uiExpand="1">
        <p:bldSub>
          <a:bldChart bld="series"/>
        </p:bldSub>
      </p:bldGraphic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Usual Source of Care:</a:t>
            </a:r>
            <a:br>
              <a:rPr lang="en-US" dirty="0" smtClean="0"/>
            </a:br>
            <a:r>
              <a:rPr lang="en-US" dirty="0" smtClean="0"/>
              <a:t>Region of Residence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621289880"/>
              </p:ext>
            </p:extLst>
          </p:nvPr>
        </p:nvGraphicFramePr>
        <p:xfrm>
          <a:off x="990600" y="2133600"/>
          <a:ext cx="7467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228600" y="2971800"/>
            <a:ext cx="685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% with a usual source of care</a:t>
            </a:r>
            <a:endParaRPr lang="en-US" sz="1200" dirty="0"/>
          </a:p>
        </p:txBody>
      </p:sp>
    </p:spTree>
    <p:extLst>
      <p:ext uri="{BB962C8B-B14F-4D97-AF65-F5344CB8AC3E}">
        <p14:creationId xmlns="" xmlns:p14="http://schemas.microsoft.com/office/powerpoint/2010/main" val="5282226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3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graphicEl>
                                              <a:chart seriesIdx="3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graphicEl>
                                              <a:chart seriesIdx="3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 uiExpand="1">
        <p:bldSub>
          <a:bldChart bld="series"/>
        </p:bldSub>
      </p:bldGraphic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457200" y="228600"/>
            <a:ext cx="7467600" cy="1447800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4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dirty="0" smtClean="0"/>
              <a:t>Usual Source of Care:</a:t>
            </a:r>
          </a:p>
          <a:p>
            <a:pPr algn="ctr"/>
            <a:r>
              <a:rPr lang="en-US" dirty="0" smtClean="0"/>
              <a:t>Age</a:t>
            </a:r>
            <a:endParaRPr lang="en-US" dirty="0"/>
          </a:p>
        </p:txBody>
      </p:sp>
      <p:graphicFrame>
        <p:nvGraphicFramePr>
          <p:cNvPr id="3" name="Content Placeholder 3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2346525778"/>
              </p:ext>
            </p:extLst>
          </p:nvPr>
        </p:nvGraphicFramePr>
        <p:xfrm>
          <a:off x="914400" y="1752600"/>
          <a:ext cx="7467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228600" y="2971800"/>
            <a:ext cx="685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% with a usual source of care</a:t>
            </a:r>
            <a:endParaRPr lang="en-US" sz="1200" dirty="0"/>
          </a:p>
        </p:txBody>
      </p:sp>
    </p:spTree>
    <p:extLst>
      <p:ext uri="{BB962C8B-B14F-4D97-AF65-F5344CB8AC3E}">
        <p14:creationId xmlns="" xmlns:p14="http://schemas.microsoft.com/office/powerpoint/2010/main" val="14436741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chart seriesIdx="3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graphicEl>
                                              <a:chart seriesIdx="3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graphicEl>
                                              <a:chart seriesIdx="3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3" grpId="0" uiExpand="1">
        <p:bldSub>
          <a:bldChart bld="series"/>
        </p:bldSub>
      </p:bldGraphic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457200" y="228600"/>
            <a:ext cx="7467600" cy="1371600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4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dirty="0" smtClean="0"/>
              <a:t>Usual Source of Care:</a:t>
            </a:r>
          </a:p>
          <a:p>
            <a:pPr algn="ctr"/>
            <a:r>
              <a:rPr lang="en-US" dirty="0" smtClean="0"/>
              <a:t>Race and Ethnicity</a:t>
            </a:r>
            <a:endParaRPr lang="en-US" dirty="0"/>
          </a:p>
        </p:txBody>
      </p:sp>
      <p:graphicFrame>
        <p:nvGraphicFramePr>
          <p:cNvPr id="3" name="Content Placeholder 3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3968181906"/>
              </p:ext>
            </p:extLst>
          </p:nvPr>
        </p:nvGraphicFramePr>
        <p:xfrm>
          <a:off x="914400" y="1828800"/>
          <a:ext cx="7467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228600" y="2971800"/>
            <a:ext cx="685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% with a usual source of care</a:t>
            </a:r>
            <a:endParaRPr lang="en-US" sz="1200" dirty="0"/>
          </a:p>
        </p:txBody>
      </p:sp>
    </p:spTree>
    <p:extLst>
      <p:ext uri="{BB962C8B-B14F-4D97-AF65-F5344CB8AC3E}">
        <p14:creationId xmlns="" xmlns:p14="http://schemas.microsoft.com/office/powerpoint/2010/main" val="38462912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chart seriesIdx="3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graphicEl>
                                              <a:chart seriesIdx="3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graphicEl>
                                              <a:chart seriesIdx="3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3" grpId="0" uiExpand="1">
        <p:bldSub>
          <a:bldChart bld="series"/>
        </p:bldSub>
      </p:bldGraphic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457200" y="304800"/>
            <a:ext cx="7467600" cy="1371600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4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dirty="0" smtClean="0"/>
              <a:t>Usual Source of Care: </a:t>
            </a:r>
          </a:p>
          <a:p>
            <a:pPr algn="ctr"/>
            <a:r>
              <a:rPr lang="en-US" dirty="0" smtClean="0"/>
              <a:t>Socioeconomic Status</a:t>
            </a:r>
            <a:endParaRPr lang="en-US" dirty="0"/>
          </a:p>
        </p:txBody>
      </p:sp>
      <p:graphicFrame>
        <p:nvGraphicFramePr>
          <p:cNvPr id="3" name="Content Placeholder 3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1113498010"/>
              </p:ext>
            </p:extLst>
          </p:nvPr>
        </p:nvGraphicFramePr>
        <p:xfrm>
          <a:off x="838200" y="2057400"/>
          <a:ext cx="7467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228600" y="2971800"/>
            <a:ext cx="685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% with a usual source of care</a:t>
            </a:r>
            <a:endParaRPr lang="en-US" sz="1200" dirty="0"/>
          </a:p>
        </p:txBody>
      </p:sp>
    </p:spTree>
    <p:extLst>
      <p:ext uri="{BB962C8B-B14F-4D97-AF65-F5344CB8AC3E}">
        <p14:creationId xmlns="" xmlns:p14="http://schemas.microsoft.com/office/powerpoint/2010/main" val="28239115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chart seriesIdx="3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graphicEl>
                                              <a:chart seriesIdx="3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graphicEl>
                                              <a:chart seriesIdx="3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3" grpId="0" uiExpand="1">
        <p:bldSub>
          <a:bldChart bld="series"/>
        </p:bldSub>
      </p:bldGraphic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Place Care is Received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11 response categories </a:t>
            </a:r>
            <a:r>
              <a:rPr lang="en-US" sz="2800" dirty="0" smtClean="0"/>
              <a:t>(if usual source of care)</a:t>
            </a:r>
          </a:p>
          <a:p>
            <a:pPr lvl="1"/>
            <a:r>
              <a:rPr lang="en-US" dirty="0" smtClean="0"/>
              <a:t>Clinic or health center</a:t>
            </a:r>
          </a:p>
          <a:p>
            <a:pPr lvl="1"/>
            <a:r>
              <a:rPr lang="en-US" dirty="0" smtClean="0"/>
              <a:t>Doctor’s office or HMO</a:t>
            </a:r>
          </a:p>
          <a:p>
            <a:pPr lvl="1"/>
            <a:r>
              <a:rPr lang="en-US" dirty="0" smtClean="0"/>
              <a:t>Hospital emergency room</a:t>
            </a:r>
          </a:p>
          <a:p>
            <a:pPr lvl="1"/>
            <a:r>
              <a:rPr lang="en-US" dirty="0" smtClean="0"/>
              <a:t>Hospital outpatient department</a:t>
            </a:r>
          </a:p>
          <a:p>
            <a:pPr lvl="1"/>
            <a:r>
              <a:rPr lang="en-US" dirty="0" smtClean="0"/>
              <a:t>Military hospitals</a:t>
            </a:r>
          </a:p>
          <a:p>
            <a:pPr lvl="1"/>
            <a:r>
              <a:rPr lang="en-US" dirty="0" smtClean="0"/>
              <a:t>Does not go to one place most often</a:t>
            </a:r>
          </a:p>
          <a:p>
            <a:pPr lvl="1"/>
            <a:r>
              <a:rPr lang="en-US" dirty="0" smtClean="0"/>
              <a:t>Books/internet/hotline</a:t>
            </a:r>
          </a:p>
          <a:p>
            <a:pPr lvl="1"/>
            <a:r>
              <a:rPr lang="en-US" dirty="0" smtClean="0"/>
              <a:t>Hospital</a:t>
            </a:r>
          </a:p>
          <a:p>
            <a:pPr lvl="1"/>
            <a:r>
              <a:rPr lang="en-US" dirty="0" smtClean="0"/>
              <a:t>Urgent care</a:t>
            </a:r>
          </a:p>
          <a:p>
            <a:pPr lvl="1"/>
            <a:r>
              <a:rPr lang="en-US" dirty="0" smtClean="0"/>
              <a:t>Family member or friend</a:t>
            </a:r>
          </a:p>
          <a:p>
            <a:pPr lvl="1"/>
            <a:r>
              <a:rPr lang="en-US" dirty="0" smtClean="0"/>
              <a:t>Some other place</a:t>
            </a:r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Project Aims</a:t>
            </a:r>
          </a:p>
          <a:p>
            <a:r>
              <a:rPr lang="en-US" dirty="0" smtClean="0"/>
              <a:t>Defining Primary Care</a:t>
            </a:r>
          </a:p>
          <a:p>
            <a:r>
              <a:rPr lang="en-US" dirty="0" smtClean="0"/>
              <a:t>Expanded Focus</a:t>
            </a:r>
          </a:p>
          <a:p>
            <a:r>
              <a:rPr lang="en-US" dirty="0" smtClean="0"/>
              <a:t>Aim 1 </a:t>
            </a:r>
          </a:p>
          <a:p>
            <a:r>
              <a:rPr lang="en-US" dirty="0" smtClean="0"/>
              <a:t>Aim 2</a:t>
            </a:r>
          </a:p>
          <a:p>
            <a:r>
              <a:rPr lang="en-US" dirty="0" smtClean="0"/>
              <a:t>Policy Considerations</a:t>
            </a:r>
          </a:p>
          <a:p>
            <a:r>
              <a:rPr lang="en-US" dirty="0" smtClean="0"/>
              <a:t>Next Steps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Place Care is Received - 2008</a:t>
            </a:r>
            <a:br>
              <a:rPr lang="en-US" dirty="0" smtClean="0"/>
            </a:br>
            <a:r>
              <a:rPr lang="en-US" sz="3100" dirty="0" smtClean="0"/>
              <a:t>Doctor’s Office or HMO: 73.6% all Ohioans</a:t>
            </a:r>
            <a:endParaRPr lang="en-US" sz="3100" dirty="0"/>
          </a:p>
        </p:txBody>
      </p:sp>
      <p:sp>
        <p:nvSpPr>
          <p:cNvPr id="8" name="TextBox 7"/>
          <p:cNvSpPr txBox="1"/>
          <p:nvPr/>
        </p:nvSpPr>
        <p:spPr>
          <a:xfrm>
            <a:off x="457200" y="1752600"/>
            <a:ext cx="1905000" cy="4124206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b="1" u="sng" dirty="0" smtClean="0">
                <a:ln w="12700">
                  <a:noFill/>
                  <a:prstDash val="solid"/>
                </a:ln>
                <a:solidFill>
                  <a:schemeClr val="bg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&gt;</a:t>
            </a:r>
            <a:r>
              <a:rPr lang="en-US" b="1" dirty="0" smtClean="0">
                <a:ln w="12700">
                  <a:noFill/>
                  <a:prstDash val="solid"/>
                </a:ln>
                <a:solidFill>
                  <a:schemeClr val="bg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73.6%</a:t>
            </a:r>
          </a:p>
          <a:p>
            <a:endParaRPr lang="en-US" b="1" dirty="0" smtClean="0">
              <a:ln w="12700">
                <a:noFill/>
                <a:prstDash val="solid"/>
              </a:ln>
              <a:solidFill>
                <a:schemeClr val="bg2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r>
              <a:rPr lang="en-US" sz="1600" b="1" dirty="0" smtClean="0">
                <a:ln w="12700">
                  <a:noFill/>
                  <a:prstDash val="solid"/>
                </a:ln>
                <a:solidFill>
                  <a:schemeClr val="bg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Medicare</a:t>
            </a:r>
          </a:p>
          <a:p>
            <a:r>
              <a:rPr lang="en-US" sz="1600" b="1" dirty="0" smtClean="0">
                <a:ln w="12700">
                  <a:noFill/>
                  <a:prstDash val="solid"/>
                </a:ln>
                <a:solidFill>
                  <a:schemeClr val="bg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Private ESI</a:t>
            </a:r>
          </a:p>
          <a:p>
            <a:r>
              <a:rPr lang="en-US" sz="1600" b="1" dirty="0" smtClean="0">
                <a:ln w="12700">
                  <a:noFill/>
                  <a:prstDash val="solid"/>
                </a:ln>
                <a:solidFill>
                  <a:schemeClr val="bg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Not chronic</a:t>
            </a:r>
          </a:p>
          <a:p>
            <a:r>
              <a:rPr lang="en-US" sz="1600" b="1" dirty="0" smtClean="0">
                <a:ln w="12700">
                  <a:noFill/>
                  <a:prstDash val="solid"/>
                </a:ln>
                <a:solidFill>
                  <a:schemeClr val="bg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Rural – Non App</a:t>
            </a:r>
          </a:p>
          <a:p>
            <a:r>
              <a:rPr lang="en-US" sz="1600" b="1" dirty="0" smtClean="0">
                <a:ln w="12700">
                  <a:noFill/>
                  <a:prstDash val="solid"/>
                </a:ln>
                <a:solidFill>
                  <a:schemeClr val="bg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Suburban</a:t>
            </a:r>
          </a:p>
          <a:p>
            <a:r>
              <a:rPr lang="en-US" sz="1600" b="1" dirty="0" smtClean="0">
                <a:ln w="12700">
                  <a:noFill/>
                  <a:prstDash val="solid"/>
                </a:ln>
                <a:solidFill>
                  <a:schemeClr val="bg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35-44</a:t>
            </a:r>
          </a:p>
          <a:p>
            <a:r>
              <a:rPr lang="en-US" sz="1600" b="1" dirty="0" smtClean="0">
                <a:ln w="12700">
                  <a:noFill/>
                  <a:prstDash val="solid"/>
                </a:ln>
                <a:solidFill>
                  <a:schemeClr val="bg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45-54</a:t>
            </a:r>
          </a:p>
          <a:p>
            <a:r>
              <a:rPr lang="en-US" sz="1600" b="1" dirty="0" smtClean="0">
                <a:ln w="12700">
                  <a:noFill/>
                  <a:prstDash val="solid"/>
                </a:ln>
                <a:solidFill>
                  <a:schemeClr val="bg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55-64</a:t>
            </a:r>
          </a:p>
          <a:p>
            <a:r>
              <a:rPr lang="en-US" sz="1600" b="1" dirty="0" smtClean="0">
                <a:ln w="12700">
                  <a:noFill/>
                  <a:prstDash val="solid"/>
                </a:ln>
                <a:solidFill>
                  <a:schemeClr val="bg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White</a:t>
            </a:r>
          </a:p>
          <a:p>
            <a:r>
              <a:rPr lang="en-US" sz="1600" b="1" dirty="0" smtClean="0">
                <a:ln w="12700">
                  <a:noFill/>
                  <a:prstDash val="solid"/>
                </a:ln>
                <a:solidFill>
                  <a:schemeClr val="bg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Female</a:t>
            </a:r>
          </a:p>
          <a:p>
            <a:r>
              <a:rPr lang="en-US" sz="1600" b="1" dirty="0" smtClean="0">
                <a:ln w="12700">
                  <a:noFill/>
                  <a:prstDash val="solid"/>
                </a:ln>
                <a:solidFill>
                  <a:schemeClr val="bg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201-250%FPL</a:t>
            </a:r>
          </a:p>
          <a:p>
            <a:r>
              <a:rPr lang="en-US" sz="1600" b="1" dirty="0" smtClean="0">
                <a:ln w="12700">
                  <a:noFill/>
                  <a:prstDash val="solid"/>
                </a:ln>
                <a:solidFill>
                  <a:schemeClr val="bg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251-300%FPL</a:t>
            </a:r>
          </a:p>
          <a:p>
            <a:r>
              <a:rPr lang="en-US" sz="1600" b="1" dirty="0" smtClean="0">
                <a:ln w="12700">
                  <a:noFill/>
                  <a:prstDash val="solid"/>
                </a:ln>
                <a:solidFill>
                  <a:schemeClr val="bg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&gt;300%FPL</a:t>
            </a:r>
          </a:p>
          <a:p>
            <a:endParaRPr lang="en-US" b="1" dirty="0">
              <a:ln w="12700">
                <a:noFill/>
                <a:prstDash val="solid"/>
              </a:ln>
              <a:solidFill>
                <a:schemeClr val="bg2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514600" y="1752600"/>
            <a:ext cx="1752600" cy="3693319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b="1" dirty="0" smtClean="0">
                <a:ln w="12700">
                  <a:noFill/>
                  <a:prstDash val="solid"/>
                </a:ln>
                <a:solidFill>
                  <a:schemeClr val="bg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60%-73.5%</a:t>
            </a:r>
          </a:p>
          <a:p>
            <a:endParaRPr lang="en-US" b="1" u="sng" dirty="0" smtClean="0">
              <a:ln w="12700">
                <a:noFill/>
                <a:prstDash val="solid"/>
              </a:ln>
              <a:solidFill>
                <a:schemeClr val="bg2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r>
              <a:rPr lang="en-US" b="1" dirty="0" smtClean="0">
                <a:ln w="12700">
                  <a:noFill/>
                  <a:prstDash val="solid"/>
                </a:ln>
                <a:solidFill>
                  <a:schemeClr val="bg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Other private</a:t>
            </a:r>
          </a:p>
          <a:p>
            <a:r>
              <a:rPr lang="en-US" b="1" dirty="0" smtClean="0">
                <a:ln w="12700">
                  <a:noFill/>
                  <a:prstDash val="solid"/>
                </a:ln>
                <a:solidFill>
                  <a:schemeClr val="bg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Other chronic</a:t>
            </a:r>
          </a:p>
          <a:p>
            <a:r>
              <a:rPr lang="en-US" b="1" dirty="0" smtClean="0">
                <a:ln w="12700">
                  <a:noFill/>
                  <a:prstDash val="solid"/>
                </a:ln>
                <a:solidFill>
                  <a:schemeClr val="bg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Appalachia</a:t>
            </a:r>
          </a:p>
          <a:p>
            <a:r>
              <a:rPr lang="en-US" b="1" dirty="0" smtClean="0">
                <a:ln w="12700">
                  <a:noFill/>
                  <a:prstDash val="solid"/>
                </a:ln>
                <a:solidFill>
                  <a:schemeClr val="bg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Metro</a:t>
            </a:r>
          </a:p>
          <a:p>
            <a:r>
              <a:rPr lang="en-US" b="1" dirty="0" smtClean="0">
                <a:ln w="12700">
                  <a:noFill/>
                  <a:prstDash val="solid"/>
                </a:ln>
                <a:solidFill>
                  <a:schemeClr val="bg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25-34</a:t>
            </a:r>
          </a:p>
          <a:p>
            <a:r>
              <a:rPr lang="en-US" b="1" dirty="0" smtClean="0">
                <a:ln w="12700">
                  <a:noFill/>
                  <a:prstDash val="solid"/>
                </a:ln>
                <a:solidFill>
                  <a:schemeClr val="bg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Asian</a:t>
            </a:r>
          </a:p>
          <a:p>
            <a:r>
              <a:rPr lang="en-US" b="1" dirty="0" smtClean="0">
                <a:ln w="12700">
                  <a:noFill/>
                  <a:prstDash val="solid"/>
                </a:ln>
                <a:solidFill>
                  <a:schemeClr val="bg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Male</a:t>
            </a:r>
          </a:p>
          <a:p>
            <a:r>
              <a:rPr lang="en-US" b="1" dirty="0" smtClean="0">
                <a:ln w="12700">
                  <a:noFill/>
                  <a:prstDash val="solid"/>
                </a:ln>
                <a:solidFill>
                  <a:schemeClr val="bg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101-138%FPL</a:t>
            </a:r>
          </a:p>
          <a:p>
            <a:r>
              <a:rPr lang="en-US" b="1" dirty="0" smtClean="0">
                <a:ln w="12700">
                  <a:noFill/>
                  <a:prstDash val="solid"/>
                </a:ln>
                <a:solidFill>
                  <a:schemeClr val="bg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139-150%FPL</a:t>
            </a:r>
          </a:p>
          <a:p>
            <a:r>
              <a:rPr lang="en-US" b="1" dirty="0" smtClean="0">
                <a:ln w="12700">
                  <a:noFill/>
                  <a:prstDash val="solid"/>
                </a:ln>
                <a:solidFill>
                  <a:schemeClr val="bg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151-200%FPL</a:t>
            </a:r>
          </a:p>
          <a:p>
            <a:endParaRPr lang="en-US" b="1" dirty="0">
              <a:ln w="12700">
                <a:solidFill>
                  <a:schemeClr val="tx2"/>
                </a:solidFill>
                <a:prstDash val="solid"/>
              </a:ln>
              <a:solidFill>
                <a:schemeClr val="bg2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648200" y="1752600"/>
            <a:ext cx="1752600" cy="236988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b="1" dirty="0" smtClean="0">
                <a:ln w="12700">
                  <a:noFill/>
                  <a:prstDash val="solid"/>
                </a:ln>
                <a:solidFill>
                  <a:schemeClr val="bg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50-59.9%</a:t>
            </a:r>
          </a:p>
          <a:p>
            <a:endParaRPr lang="en-US" sz="1600" b="1" dirty="0" smtClean="0">
              <a:ln w="12700">
                <a:noFill/>
                <a:prstDash val="solid"/>
              </a:ln>
              <a:solidFill>
                <a:schemeClr val="bg2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r>
              <a:rPr lang="en-US" sz="1600" b="1" dirty="0" smtClean="0">
                <a:ln w="12700">
                  <a:noFill/>
                  <a:prstDash val="solid"/>
                </a:ln>
                <a:solidFill>
                  <a:schemeClr val="bg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Medicaid</a:t>
            </a:r>
          </a:p>
          <a:p>
            <a:r>
              <a:rPr lang="en-US" sz="1600" b="1" dirty="0" smtClean="0">
                <a:ln w="12700">
                  <a:noFill/>
                  <a:prstDash val="solid"/>
                </a:ln>
                <a:solidFill>
                  <a:schemeClr val="bg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Dual eligible</a:t>
            </a:r>
          </a:p>
          <a:p>
            <a:r>
              <a:rPr lang="en-US" sz="1600" b="1" dirty="0" smtClean="0">
                <a:ln w="12700">
                  <a:noFill/>
                  <a:prstDash val="solid"/>
                </a:ln>
                <a:solidFill>
                  <a:schemeClr val="bg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Chronic mental</a:t>
            </a:r>
          </a:p>
          <a:p>
            <a:r>
              <a:rPr lang="en-US" sz="1600" b="1" dirty="0" smtClean="0">
                <a:ln w="12700">
                  <a:noFill/>
                  <a:prstDash val="solid"/>
                </a:ln>
                <a:solidFill>
                  <a:schemeClr val="bg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  health</a:t>
            </a:r>
          </a:p>
          <a:p>
            <a:r>
              <a:rPr lang="en-US" sz="1600" b="1" dirty="0" smtClean="0">
                <a:ln w="12700">
                  <a:noFill/>
                  <a:prstDash val="solid"/>
                </a:ln>
                <a:solidFill>
                  <a:schemeClr val="bg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18-24</a:t>
            </a:r>
          </a:p>
          <a:p>
            <a:r>
              <a:rPr lang="en-US" sz="1600" b="1" dirty="0" smtClean="0">
                <a:ln w="12700">
                  <a:noFill/>
                  <a:prstDash val="solid"/>
                </a:ln>
                <a:solidFill>
                  <a:schemeClr val="bg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&lt;100%FPL</a:t>
            </a:r>
          </a:p>
          <a:p>
            <a:endParaRPr lang="en-US" b="1" dirty="0">
              <a:ln w="12700">
                <a:noFill/>
                <a:prstDash val="solid"/>
              </a:ln>
              <a:solidFill>
                <a:schemeClr val="bg2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629400" y="1752600"/>
            <a:ext cx="1752600" cy="1477328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b="1" dirty="0" smtClean="0">
                <a:ln w="12700">
                  <a:noFill/>
                  <a:prstDash val="solid"/>
                </a:ln>
                <a:solidFill>
                  <a:schemeClr val="bg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40-49.9%</a:t>
            </a:r>
          </a:p>
          <a:p>
            <a:endParaRPr lang="en-US" b="1" dirty="0" smtClean="0">
              <a:ln w="12700">
                <a:noFill/>
                <a:prstDash val="solid"/>
              </a:ln>
              <a:solidFill>
                <a:schemeClr val="bg2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r>
              <a:rPr lang="en-US" b="1" dirty="0" smtClean="0">
                <a:ln w="12700">
                  <a:noFill/>
                  <a:prstDash val="solid"/>
                </a:ln>
                <a:solidFill>
                  <a:schemeClr val="bg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Uninsured</a:t>
            </a:r>
          </a:p>
          <a:p>
            <a:r>
              <a:rPr lang="en-US" b="1" dirty="0" smtClean="0">
                <a:ln w="12700">
                  <a:noFill/>
                  <a:prstDash val="solid"/>
                </a:ln>
                <a:solidFill>
                  <a:schemeClr val="bg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Black</a:t>
            </a:r>
          </a:p>
          <a:p>
            <a:r>
              <a:rPr lang="en-US" b="1" dirty="0" smtClean="0">
                <a:ln w="12700">
                  <a:noFill/>
                  <a:prstDash val="solid"/>
                </a:ln>
                <a:solidFill>
                  <a:schemeClr val="bg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Hispanic</a:t>
            </a:r>
            <a:endParaRPr lang="en-US" b="1" dirty="0">
              <a:ln w="12700">
                <a:noFill/>
                <a:prstDash val="solid"/>
              </a:ln>
              <a:solidFill>
                <a:schemeClr val="bg2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Place Care is Received - 2010</a:t>
            </a:r>
            <a:br>
              <a:rPr lang="en-US" dirty="0" smtClean="0"/>
            </a:br>
            <a:r>
              <a:rPr lang="en-US" sz="3100" dirty="0" smtClean="0"/>
              <a:t>Doctor’s Office or HMO: 72.5% all Ohioans</a:t>
            </a:r>
            <a:endParaRPr lang="en-US" sz="3100" dirty="0"/>
          </a:p>
        </p:txBody>
      </p:sp>
      <p:sp>
        <p:nvSpPr>
          <p:cNvPr id="8" name="TextBox 7"/>
          <p:cNvSpPr txBox="1"/>
          <p:nvPr/>
        </p:nvSpPr>
        <p:spPr>
          <a:xfrm>
            <a:off x="457200" y="1752600"/>
            <a:ext cx="1752600" cy="4370427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b="1" u="sng" dirty="0" smtClean="0">
                <a:ln w="12700">
                  <a:noFill/>
                  <a:prstDash val="solid"/>
                </a:ln>
                <a:solidFill>
                  <a:schemeClr val="bg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&gt;</a:t>
            </a:r>
            <a:r>
              <a:rPr lang="en-US" b="1" dirty="0" smtClean="0">
                <a:ln w="12700">
                  <a:noFill/>
                  <a:prstDash val="solid"/>
                </a:ln>
                <a:solidFill>
                  <a:schemeClr val="bg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72.5%</a:t>
            </a:r>
          </a:p>
          <a:p>
            <a:endParaRPr lang="en-US" b="1" dirty="0" smtClean="0">
              <a:ln w="12700">
                <a:noFill/>
                <a:prstDash val="solid"/>
              </a:ln>
              <a:solidFill>
                <a:schemeClr val="bg2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r>
              <a:rPr lang="en-US" sz="1600" b="1" dirty="0" smtClean="0">
                <a:ln w="12700">
                  <a:noFill/>
                  <a:prstDash val="solid"/>
                </a:ln>
                <a:solidFill>
                  <a:schemeClr val="bg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Medicare</a:t>
            </a:r>
          </a:p>
          <a:p>
            <a:r>
              <a:rPr lang="en-US" sz="1600" b="1" dirty="0" smtClean="0">
                <a:ln w="12700">
                  <a:noFill/>
                  <a:prstDash val="solid"/>
                </a:ln>
                <a:solidFill>
                  <a:schemeClr val="bg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Private ESI</a:t>
            </a:r>
          </a:p>
          <a:p>
            <a:r>
              <a:rPr lang="en-US" sz="1600" b="1" dirty="0" smtClean="0">
                <a:ln w="12700">
                  <a:noFill/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Other private</a:t>
            </a:r>
          </a:p>
          <a:p>
            <a:r>
              <a:rPr lang="en-US" sz="1600" b="1" dirty="0" smtClean="0">
                <a:ln w="12700">
                  <a:noFill/>
                  <a:prstDash val="solid"/>
                </a:ln>
                <a:solidFill>
                  <a:schemeClr val="bg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Not chronic</a:t>
            </a:r>
          </a:p>
          <a:p>
            <a:r>
              <a:rPr lang="en-US" sz="1600" b="1" dirty="0" smtClean="0">
                <a:ln w="12700">
                  <a:noFill/>
                  <a:prstDash val="solid"/>
                </a:ln>
                <a:solidFill>
                  <a:schemeClr val="bg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Rural – Non App</a:t>
            </a:r>
          </a:p>
          <a:p>
            <a:r>
              <a:rPr lang="en-US" sz="1600" b="1" dirty="0" smtClean="0">
                <a:ln w="12700">
                  <a:noFill/>
                  <a:prstDash val="solid"/>
                </a:ln>
                <a:solidFill>
                  <a:schemeClr val="bg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Suburban</a:t>
            </a:r>
          </a:p>
          <a:p>
            <a:r>
              <a:rPr lang="en-US" sz="1600" b="1" dirty="0" smtClean="0">
                <a:ln w="12700">
                  <a:noFill/>
                  <a:prstDash val="solid"/>
                </a:ln>
                <a:solidFill>
                  <a:schemeClr val="bg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45-54</a:t>
            </a:r>
          </a:p>
          <a:p>
            <a:r>
              <a:rPr lang="en-US" sz="1600" b="1" dirty="0" smtClean="0">
                <a:ln w="12700">
                  <a:noFill/>
                  <a:prstDash val="solid"/>
                </a:ln>
                <a:solidFill>
                  <a:schemeClr val="bg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55-64</a:t>
            </a:r>
          </a:p>
          <a:p>
            <a:r>
              <a:rPr lang="en-US" sz="1600" b="1" dirty="0" smtClean="0">
                <a:ln w="12700">
                  <a:noFill/>
                  <a:prstDash val="solid"/>
                </a:ln>
                <a:solidFill>
                  <a:schemeClr val="bg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White</a:t>
            </a:r>
          </a:p>
          <a:p>
            <a:r>
              <a:rPr lang="en-US" sz="1600" b="1" dirty="0" smtClean="0">
                <a:ln w="12700">
                  <a:noFill/>
                  <a:prstDash val="solid"/>
                </a:ln>
                <a:solidFill>
                  <a:schemeClr val="bg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Female</a:t>
            </a:r>
          </a:p>
          <a:p>
            <a:r>
              <a:rPr lang="en-US" sz="1600" b="1" dirty="0" smtClean="0">
                <a:ln w="12700">
                  <a:noFill/>
                  <a:prstDash val="solid"/>
                </a:ln>
                <a:solidFill>
                  <a:schemeClr val="bg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201-250%FPL</a:t>
            </a:r>
          </a:p>
          <a:p>
            <a:r>
              <a:rPr lang="en-US" sz="1600" b="1" dirty="0" smtClean="0">
                <a:ln w="12700">
                  <a:noFill/>
                  <a:prstDash val="solid"/>
                </a:ln>
                <a:solidFill>
                  <a:schemeClr val="bg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251-300%FPL</a:t>
            </a:r>
          </a:p>
          <a:p>
            <a:r>
              <a:rPr lang="en-US" sz="1600" b="1" dirty="0" smtClean="0">
                <a:ln w="12700">
                  <a:noFill/>
                  <a:prstDash val="solid"/>
                </a:ln>
                <a:solidFill>
                  <a:schemeClr val="bg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&gt;300%FPL</a:t>
            </a:r>
          </a:p>
          <a:p>
            <a:endParaRPr lang="en-US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514600" y="1752600"/>
            <a:ext cx="1752600" cy="341632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b="1" dirty="0" smtClean="0">
                <a:ln w="12700">
                  <a:noFill/>
                  <a:prstDash val="solid"/>
                </a:ln>
                <a:solidFill>
                  <a:schemeClr val="bg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60%-72.4%</a:t>
            </a:r>
          </a:p>
          <a:p>
            <a:endParaRPr lang="en-US" b="1" u="sng" dirty="0" smtClean="0">
              <a:ln w="12700">
                <a:noFill/>
                <a:prstDash val="solid"/>
              </a:ln>
              <a:solidFill>
                <a:schemeClr val="bg2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r>
              <a:rPr lang="en-US" b="1" dirty="0" smtClean="0">
                <a:ln w="12700">
                  <a:noFill/>
                  <a:prstDash val="solid"/>
                </a:ln>
                <a:solidFill>
                  <a:schemeClr val="bg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Other chronic</a:t>
            </a:r>
          </a:p>
          <a:p>
            <a:r>
              <a:rPr lang="en-US" b="1" dirty="0" smtClean="0">
                <a:ln w="12700">
                  <a:noFill/>
                  <a:prstDash val="solid"/>
                </a:ln>
                <a:solidFill>
                  <a:schemeClr val="bg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Appalachia</a:t>
            </a:r>
          </a:p>
          <a:p>
            <a:r>
              <a:rPr lang="en-US" b="1" dirty="0" smtClean="0">
                <a:ln w="12700">
                  <a:noFill/>
                  <a:prstDash val="solid"/>
                </a:ln>
                <a:solidFill>
                  <a:schemeClr val="bg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Metro</a:t>
            </a:r>
          </a:p>
          <a:p>
            <a:r>
              <a:rPr lang="en-US" b="1" dirty="0" smtClean="0">
                <a:ln w="12700">
                  <a:noFill/>
                  <a:prstDash val="solid"/>
                </a:ln>
                <a:solidFill>
                  <a:schemeClr val="bg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25-34</a:t>
            </a:r>
          </a:p>
          <a:p>
            <a:r>
              <a:rPr lang="en-US" b="1" dirty="0" smtClean="0">
                <a:ln w="12700">
                  <a:noFill/>
                  <a:prstDash val="solid"/>
                </a:ln>
                <a:solidFill>
                  <a:schemeClr val="bg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35-44</a:t>
            </a:r>
          </a:p>
          <a:p>
            <a:r>
              <a:rPr lang="en-US" b="1" dirty="0" smtClean="0">
                <a:ln w="12700">
                  <a:noFill/>
                  <a:prstDash val="solid"/>
                </a:ln>
                <a:solidFill>
                  <a:schemeClr val="bg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Male</a:t>
            </a:r>
          </a:p>
          <a:p>
            <a:r>
              <a:rPr lang="en-US" b="1" dirty="0" smtClean="0">
                <a:ln w="12700">
                  <a:noFill/>
                  <a:prstDash val="solid"/>
                </a:ln>
                <a:solidFill>
                  <a:schemeClr val="bg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101-138%FPL</a:t>
            </a:r>
          </a:p>
          <a:p>
            <a:r>
              <a:rPr lang="en-US" b="1" dirty="0" smtClean="0">
                <a:ln w="12700">
                  <a:noFill/>
                  <a:prstDash val="solid"/>
                </a:ln>
                <a:solidFill>
                  <a:schemeClr val="bg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139-150%FPL</a:t>
            </a:r>
          </a:p>
          <a:p>
            <a:r>
              <a:rPr lang="en-US" b="1" dirty="0" smtClean="0">
                <a:ln w="12700">
                  <a:noFill/>
                  <a:prstDash val="solid"/>
                </a:ln>
                <a:solidFill>
                  <a:schemeClr val="bg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151-200%FPL</a:t>
            </a:r>
          </a:p>
          <a:p>
            <a:endParaRPr lang="en-US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648200" y="1752600"/>
            <a:ext cx="1752600" cy="2862322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b="1" dirty="0" smtClean="0">
                <a:ln w="12700">
                  <a:noFill/>
                  <a:prstDash val="solid"/>
                </a:ln>
                <a:solidFill>
                  <a:schemeClr val="bg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50-59.9%</a:t>
            </a:r>
          </a:p>
          <a:p>
            <a:endParaRPr lang="en-US" sz="1600" b="1" dirty="0" smtClean="0">
              <a:ln w="12700">
                <a:noFill/>
                <a:prstDash val="solid"/>
              </a:ln>
              <a:solidFill>
                <a:schemeClr val="bg2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r>
              <a:rPr lang="en-US" sz="1600" b="1" dirty="0" smtClean="0">
                <a:ln w="12700">
                  <a:noFill/>
                  <a:prstDash val="solid"/>
                </a:ln>
                <a:solidFill>
                  <a:schemeClr val="bg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Medicaid</a:t>
            </a:r>
          </a:p>
          <a:p>
            <a:r>
              <a:rPr lang="en-US" sz="1600" b="1" dirty="0" smtClean="0">
                <a:ln w="12700">
                  <a:noFill/>
                  <a:prstDash val="solid"/>
                </a:ln>
                <a:solidFill>
                  <a:schemeClr val="bg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Dual eligible</a:t>
            </a:r>
          </a:p>
          <a:p>
            <a:r>
              <a:rPr lang="en-US" sz="1600" b="1" dirty="0" smtClean="0">
                <a:ln w="12700">
                  <a:noFill/>
                  <a:prstDash val="solid"/>
                </a:ln>
                <a:solidFill>
                  <a:schemeClr val="bg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Chronic mental</a:t>
            </a:r>
          </a:p>
          <a:p>
            <a:r>
              <a:rPr lang="en-US" sz="1600" b="1" dirty="0" smtClean="0">
                <a:ln w="12700">
                  <a:noFill/>
                  <a:prstDash val="solid"/>
                </a:ln>
                <a:solidFill>
                  <a:schemeClr val="bg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  health</a:t>
            </a:r>
          </a:p>
          <a:p>
            <a:r>
              <a:rPr lang="en-US" sz="1600" b="1" dirty="0" smtClean="0">
                <a:ln w="12700">
                  <a:noFill/>
                  <a:prstDash val="solid"/>
                </a:ln>
                <a:solidFill>
                  <a:schemeClr val="bg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18-24</a:t>
            </a:r>
          </a:p>
          <a:p>
            <a:r>
              <a:rPr lang="en-US" sz="1600" b="1" dirty="0" smtClean="0">
                <a:ln w="12700">
                  <a:noFill/>
                  <a:prstDash val="solid"/>
                </a:ln>
                <a:solidFill>
                  <a:srgbClr val="00B0F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Asian</a:t>
            </a:r>
          </a:p>
          <a:p>
            <a:r>
              <a:rPr lang="en-US" sz="1600" b="1" dirty="0" smtClean="0">
                <a:ln w="12700">
                  <a:noFill/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Hispanic</a:t>
            </a:r>
          </a:p>
          <a:p>
            <a:r>
              <a:rPr lang="en-US" sz="1600" b="1" dirty="0" smtClean="0">
                <a:ln w="12700">
                  <a:noFill/>
                  <a:prstDash val="solid"/>
                </a:ln>
                <a:solidFill>
                  <a:schemeClr val="bg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&lt;100%FPL</a:t>
            </a:r>
          </a:p>
          <a:p>
            <a:endParaRPr lang="en-US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629400" y="1752600"/>
            <a:ext cx="1752600" cy="1477328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b="1" dirty="0" smtClean="0">
                <a:ln w="12700">
                  <a:noFill/>
                  <a:prstDash val="solid"/>
                </a:ln>
                <a:solidFill>
                  <a:schemeClr val="bg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40-49.9%</a:t>
            </a:r>
          </a:p>
          <a:p>
            <a:endParaRPr lang="en-US" b="1" dirty="0" smtClean="0">
              <a:ln w="12700">
                <a:noFill/>
                <a:prstDash val="solid"/>
              </a:ln>
              <a:solidFill>
                <a:schemeClr val="bg2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r>
              <a:rPr lang="en-US" b="1" dirty="0" smtClean="0">
                <a:ln w="12700">
                  <a:noFill/>
                  <a:prstDash val="solid"/>
                </a:ln>
                <a:solidFill>
                  <a:schemeClr val="bg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Uninsured</a:t>
            </a:r>
          </a:p>
          <a:p>
            <a:r>
              <a:rPr lang="en-US" b="1" dirty="0" smtClean="0">
                <a:ln w="12700">
                  <a:noFill/>
                  <a:prstDash val="solid"/>
                </a:ln>
                <a:solidFill>
                  <a:schemeClr val="bg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Black</a:t>
            </a:r>
          </a:p>
          <a:p>
            <a:endParaRPr lang="en-US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019800" y="5410200"/>
            <a:ext cx="2286000" cy="646331"/>
          </a:xfrm>
          <a:prstGeom prst="rect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Increased by </a:t>
            </a:r>
            <a:r>
              <a:rPr lang="en-US" u="sng" dirty="0" smtClean="0">
                <a:solidFill>
                  <a:srgbClr val="FF0000"/>
                </a:solidFill>
              </a:rPr>
              <a:t>&gt;</a:t>
            </a:r>
            <a:r>
              <a:rPr lang="en-US" dirty="0" smtClean="0">
                <a:solidFill>
                  <a:srgbClr val="FF0000"/>
                </a:solidFill>
              </a:rPr>
              <a:t>4%</a:t>
            </a:r>
          </a:p>
          <a:p>
            <a:r>
              <a:rPr lang="en-US" dirty="0" smtClean="0">
                <a:solidFill>
                  <a:srgbClr val="00B0F0"/>
                </a:solidFill>
              </a:rPr>
              <a:t>Decreased by </a:t>
            </a:r>
            <a:r>
              <a:rPr lang="en-US" u="sng" dirty="0" smtClean="0">
                <a:solidFill>
                  <a:srgbClr val="00B0F0"/>
                </a:solidFill>
              </a:rPr>
              <a:t>&gt;</a:t>
            </a:r>
            <a:r>
              <a:rPr lang="en-US" dirty="0" smtClean="0">
                <a:solidFill>
                  <a:srgbClr val="00B0F0"/>
                </a:solidFill>
              </a:rPr>
              <a:t>4%</a:t>
            </a:r>
            <a:endParaRPr lang="en-US" dirty="0">
              <a:solidFill>
                <a:srgbClr val="00B0F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Place Care is Received - 2008</a:t>
            </a:r>
            <a:br>
              <a:rPr lang="en-US" dirty="0" smtClean="0"/>
            </a:br>
            <a:r>
              <a:rPr lang="en-US" sz="3100" dirty="0" smtClean="0"/>
              <a:t>Clinic: 13.1% all Ohioans</a:t>
            </a:r>
            <a:endParaRPr lang="en-US" sz="3100" dirty="0"/>
          </a:p>
        </p:txBody>
      </p:sp>
      <p:sp>
        <p:nvSpPr>
          <p:cNvPr id="8" name="TextBox 7"/>
          <p:cNvSpPr txBox="1"/>
          <p:nvPr/>
        </p:nvSpPr>
        <p:spPr>
          <a:xfrm>
            <a:off x="457200" y="1752600"/>
            <a:ext cx="2286000" cy="341632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b="1" dirty="0" smtClean="0">
                <a:ln w="12700">
                  <a:noFill/>
                  <a:prstDash val="solid"/>
                </a:ln>
                <a:solidFill>
                  <a:schemeClr val="bg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US" b="1" u="sng" dirty="0" smtClean="0">
                <a:ln w="12700">
                  <a:noFill/>
                  <a:prstDash val="solid"/>
                </a:ln>
                <a:solidFill>
                  <a:schemeClr val="bg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&gt;</a:t>
            </a:r>
            <a:r>
              <a:rPr lang="en-US" b="1" dirty="0" smtClean="0">
                <a:ln w="12700">
                  <a:noFill/>
                  <a:prstDash val="solid"/>
                </a:ln>
                <a:solidFill>
                  <a:schemeClr val="bg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20%</a:t>
            </a:r>
          </a:p>
          <a:p>
            <a:endParaRPr lang="en-US" b="1" dirty="0" smtClean="0">
              <a:ln w="12700">
                <a:noFill/>
                <a:prstDash val="solid"/>
              </a:ln>
              <a:solidFill>
                <a:schemeClr val="bg2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r>
              <a:rPr lang="en-US" b="1" dirty="0" smtClean="0">
                <a:ln w="12700">
                  <a:noFill/>
                  <a:prstDash val="solid"/>
                </a:ln>
                <a:solidFill>
                  <a:schemeClr val="bg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Medicaid</a:t>
            </a:r>
          </a:p>
          <a:p>
            <a:r>
              <a:rPr lang="en-US" b="1" dirty="0" smtClean="0">
                <a:ln w="12700">
                  <a:noFill/>
                  <a:prstDash val="solid"/>
                </a:ln>
                <a:solidFill>
                  <a:schemeClr val="bg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Dual eligible</a:t>
            </a:r>
          </a:p>
          <a:p>
            <a:r>
              <a:rPr lang="en-US" b="1" dirty="0" smtClean="0">
                <a:ln w="12700">
                  <a:noFill/>
                  <a:prstDash val="solid"/>
                </a:ln>
                <a:solidFill>
                  <a:schemeClr val="bg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Uninsured</a:t>
            </a:r>
          </a:p>
          <a:p>
            <a:r>
              <a:rPr lang="en-US" b="1" dirty="0" smtClean="0">
                <a:ln w="12700">
                  <a:noFill/>
                  <a:prstDash val="solid"/>
                </a:ln>
                <a:solidFill>
                  <a:schemeClr val="bg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Chronic mental</a:t>
            </a:r>
          </a:p>
          <a:p>
            <a:r>
              <a:rPr lang="en-US" b="1" dirty="0" smtClean="0">
                <a:ln w="12700">
                  <a:noFill/>
                  <a:prstDash val="solid"/>
                </a:ln>
                <a:solidFill>
                  <a:schemeClr val="bg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  health</a:t>
            </a:r>
          </a:p>
          <a:p>
            <a:r>
              <a:rPr lang="en-US" b="1" dirty="0" smtClean="0">
                <a:ln w="12700">
                  <a:noFill/>
                  <a:prstDash val="solid"/>
                </a:ln>
                <a:solidFill>
                  <a:schemeClr val="bg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Black</a:t>
            </a:r>
          </a:p>
          <a:p>
            <a:r>
              <a:rPr lang="en-US" b="1" dirty="0" smtClean="0">
                <a:ln w="12700">
                  <a:noFill/>
                  <a:prstDash val="solid"/>
                </a:ln>
                <a:solidFill>
                  <a:schemeClr val="bg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Asian</a:t>
            </a:r>
          </a:p>
          <a:p>
            <a:r>
              <a:rPr lang="en-US" b="1" dirty="0" smtClean="0">
                <a:ln w="12700">
                  <a:noFill/>
                  <a:prstDash val="solid"/>
                </a:ln>
                <a:solidFill>
                  <a:schemeClr val="bg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Hispanic (&gt;30%)</a:t>
            </a:r>
          </a:p>
          <a:p>
            <a:r>
              <a:rPr lang="en-US" b="1" dirty="0" smtClean="0">
                <a:ln w="12700">
                  <a:noFill/>
                  <a:prstDash val="solid"/>
                </a:ln>
                <a:solidFill>
                  <a:schemeClr val="bg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&lt;100%FPL</a:t>
            </a:r>
          </a:p>
          <a:p>
            <a:endParaRPr lang="en-US" b="1" dirty="0" smtClean="0">
              <a:ln w="12700">
                <a:noFill/>
                <a:prstDash val="solid"/>
              </a:ln>
              <a:solidFill>
                <a:schemeClr val="bg2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276600" y="1752600"/>
            <a:ext cx="2286000" cy="3693319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b="1" dirty="0" smtClean="0">
                <a:ln w="12700">
                  <a:noFill/>
                  <a:prstDash val="solid"/>
                </a:ln>
                <a:solidFill>
                  <a:schemeClr val="bg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13.2-19.9%</a:t>
            </a:r>
          </a:p>
          <a:p>
            <a:endParaRPr lang="en-US" b="1" u="sng" dirty="0" smtClean="0">
              <a:ln w="12700">
                <a:noFill/>
                <a:prstDash val="solid"/>
              </a:ln>
              <a:solidFill>
                <a:schemeClr val="bg2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r>
              <a:rPr lang="en-US" b="1" dirty="0" smtClean="0">
                <a:ln w="12700">
                  <a:noFill/>
                  <a:prstDash val="solid"/>
                </a:ln>
                <a:solidFill>
                  <a:schemeClr val="bg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Other private</a:t>
            </a:r>
          </a:p>
          <a:p>
            <a:r>
              <a:rPr lang="en-US" b="1" dirty="0" smtClean="0">
                <a:ln w="12700">
                  <a:noFill/>
                  <a:prstDash val="solid"/>
                </a:ln>
                <a:solidFill>
                  <a:schemeClr val="bg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Other chronic</a:t>
            </a:r>
          </a:p>
          <a:p>
            <a:r>
              <a:rPr lang="en-US" b="1" dirty="0" smtClean="0">
                <a:ln w="12700">
                  <a:noFill/>
                  <a:prstDash val="solid"/>
                </a:ln>
                <a:solidFill>
                  <a:schemeClr val="bg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Appalachia</a:t>
            </a:r>
          </a:p>
          <a:p>
            <a:r>
              <a:rPr lang="en-US" b="1" dirty="0" smtClean="0">
                <a:ln w="12700">
                  <a:noFill/>
                  <a:prstDash val="solid"/>
                </a:ln>
                <a:solidFill>
                  <a:schemeClr val="bg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Metro</a:t>
            </a:r>
          </a:p>
          <a:p>
            <a:r>
              <a:rPr lang="en-US" b="1" dirty="0" smtClean="0">
                <a:ln w="12700">
                  <a:noFill/>
                  <a:prstDash val="solid"/>
                </a:ln>
                <a:solidFill>
                  <a:schemeClr val="bg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18-24</a:t>
            </a:r>
          </a:p>
          <a:p>
            <a:r>
              <a:rPr lang="en-US" b="1" dirty="0" smtClean="0">
                <a:ln w="12700">
                  <a:noFill/>
                  <a:prstDash val="solid"/>
                </a:ln>
                <a:solidFill>
                  <a:schemeClr val="bg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25-34</a:t>
            </a:r>
          </a:p>
          <a:p>
            <a:r>
              <a:rPr lang="en-US" b="1" dirty="0" smtClean="0">
                <a:ln w="12700">
                  <a:noFill/>
                  <a:prstDash val="solid"/>
                </a:ln>
                <a:solidFill>
                  <a:schemeClr val="bg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Male</a:t>
            </a:r>
          </a:p>
          <a:p>
            <a:r>
              <a:rPr lang="en-US" b="1" dirty="0" smtClean="0">
                <a:ln w="12700">
                  <a:noFill/>
                  <a:prstDash val="solid"/>
                </a:ln>
                <a:solidFill>
                  <a:schemeClr val="bg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101-138%FPL</a:t>
            </a:r>
          </a:p>
          <a:p>
            <a:r>
              <a:rPr lang="en-US" b="1" dirty="0" smtClean="0">
                <a:ln w="12700">
                  <a:noFill/>
                  <a:prstDash val="solid"/>
                </a:ln>
                <a:solidFill>
                  <a:schemeClr val="bg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139-150%FPL</a:t>
            </a:r>
          </a:p>
          <a:p>
            <a:r>
              <a:rPr lang="en-US" b="1" dirty="0" smtClean="0">
                <a:ln w="12700">
                  <a:noFill/>
                  <a:prstDash val="solid"/>
                </a:ln>
                <a:solidFill>
                  <a:schemeClr val="bg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151-200%FPL</a:t>
            </a:r>
          </a:p>
          <a:p>
            <a:r>
              <a:rPr lang="en-US" b="1" dirty="0" smtClean="0">
                <a:ln w="12700">
                  <a:noFill/>
                  <a:prstDash val="solid"/>
                </a:ln>
                <a:solidFill>
                  <a:schemeClr val="bg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201-250%FPL</a:t>
            </a:r>
            <a:endParaRPr lang="en-US" b="1" dirty="0">
              <a:ln w="12700">
                <a:noFill/>
                <a:prstDash val="solid"/>
              </a:ln>
              <a:solidFill>
                <a:schemeClr val="bg2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172200" y="1752600"/>
            <a:ext cx="2209800" cy="393954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b="1" u="sng" dirty="0" smtClean="0">
                <a:ln w="12700">
                  <a:noFill/>
                  <a:prstDash val="solid"/>
                </a:ln>
                <a:solidFill>
                  <a:schemeClr val="bg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&lt;</a:t>
            </a:r>
            <a:r>
              <a:rPr lang="en-US" b="1" dirty="0" smtClean="0">
                <a:ln w="12700">
                  <a:noFill/>
                  <a:prstDash val="solid"/>
                </a:ln>
                <a:solidFill>
                  <a:schemeClr val="bg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13.1%</a:t>
            </a:r>
            <a:endParaRPr lang="en-US" b="1" u="sng" dirty="0" smtClean="0">
              <a:ln w="12700">
                <a:noFill/>
                <a:prstDash val="solid"/>
              </a:ln>
              <a:solidFill>
                <a:schemeClr val="bg2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endParaRPr lang="en-US" sz="1600" b="1" dirty="0" smtClean="0">
              <a:ln w="12700">
                <a:noFill/>
                <a:prstDash val="solid"/>
              </a:ln>
              <a:solidFill>
                <a:schemeClr val="bg2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r>
              <a:rPr lang="en-US" b="1" dirty="0" smtClean="0">
                <a:ln w="12700">
                  <a:noFill/>
                  <a:prstDash val="solid"/>
                </a:ln>
                <a:solidFill>
                  <a:schemeClr val="bg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Medicare</a:t>
            </a:r>
          </a:p>
          <a:p>
            <a:r>
              <a:rPr lang="en-US" b="1" dirty="0" smtClean="0">
                <a:ln w="12700">
                  <a:noFill/>
                  <a:prstDash val="solid"/>
                </a:ln>
                <a:solidFill>
                  <a:schemeClr val="bg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Private ESI</a:t>
            </a:r>
          </a:p>
          <a:p>
            <a:r>
              <a:rPr lang="en-US" b="1" dirty="0" smtClean="0">
                <a:ln w="12700">
                  <a:noFill/>
                  <a:prstDash val="solid"/>
                </a:ln>
                <a:solidFill>
                  <a:schemeClr val="bg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Not chronic</a:t>
            </a:r>
          </a:p>
          <a:p>
            <a:r>
              <a:rPr lang="en-US" b="1" dirty="0" smtClean="0">
                <a:ln w="12700">
                  <a:noFill/>
                  <a:prstDash val="solid"/>
                </a:ln>
                <a:solidFill>
                  <a:schemeClr val="bg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Rural non-App</a:t>
            </a:r>
          </a:p>
          <a:p>
            <a:r>
              <a:rPr lang="en-US" b="1" dirty="0" smtClean="0">
                <a:ln w="12700">
                  <a:noFill/>
                  <a:prstDash val="solid"/>
                </a:ln>
                <a:solidFill>
                  <a:schemeClr val="bg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Suburban</a:t>
            </a:r>
          </a:p>
          <a:p>
            <a:r>
              <a:rPr lang="en-US" b="1" dirty="0" smtClean="0">
                <a:ln w="12700">
                  <a:noFill/>
                  <a:prstDash val="solid"/>
                </a:ln>
                <a:solidFill>
                  <a:schemeClr val="bg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35-44</a:t>
            </a:r>
          </a:p>
          <a:p>
            <a:r>
              <a:rPr lang="en-US" b="1" dirty="0" smtClean="0">
                <a:ln w="12700">
                  <a:noFill/>
                  <a:prstDash val="solid"/>
                </a:ln>
                <a:solidFill>
                  <a:schemeClr val="bg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45-54</a:t>
            </a:r>
          </a:p>
          <a:p>
            <a:r>
              <a:rPr lang="en-US" b="1" dirty="0" smtClean="0">
                <a:ln w="12700">
                  <a:noFill/>
                  <a:prstDash val="solid"/>
                </a:ln>
                <a:solidFill>
                  <a:schemeClr val="bg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55-64</a:t>
            </a:r>
          </a:p>
          <a:p>
            <a:r>
              <a:rPr lang="en-US" b="1" dirty="0" smtClean="0">
                <a:ln w="12700">
                  <a:noFill/>
                  <a:prstDash val="solid"/>
                </a:ln>
                <a:solidFill>
                  <a:schemeClr val="bg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White</a:t>
            </a:r>
          </a:p>
          <a:p>
            <a:r>
              <a:rPr lang="en-US" b="1" dirty="0" smtClean="0">
                <a:ln w="12700">
                  <a:noFill/>
                  <a:prstDash val="solid"/>
                </a:ln>
                <a:solidFill>
                  <a:schemeClr val="bg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Female</a:t>
            </a:r>
          </a:p>
          <a:p>
            <a:r>
              <a:rPr lang="en-US" b="1" dirty="0" smtClean="0">
                <a:ln w="12700">
                  <a:noFill/>
                  <a:prstDash val="solid"/>
                </a:ln>
                <a:solidFill>
                  <a:schemeClr val="bg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251-300%FPL</a:t>
            </a:r>
          </a:p>
          <a:p>
            <a:r>
              <a:rPr lang="en-US" b="1" dirty="0" smtClean="0">
                <a:ln w="12700">
                  <a:noFill/>
                  <a:prstDash val="solid"/>
                </a:ln>
                <a:solidFill>
                  <a:schemeClr val="bg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&gt;300%FPL</a:t>
            </a:r>
            <a:endParaRPr lang="en-US" b="1" dirty="0">
              <a:ln w="12700">
                <a:noFill/>
                <a:prstDash val="solid"/>
              </a:ln>
              <a:solidFill>
                <a:schemeClr val="bg2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Place Care is Received - 2010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sz="3100" dirty="0" smtClean="0"/>
              <a:t>Clinic: 14% all Ohioans</a:t>
            </a:r>
            <a:endParaRPr lang="en-US" sz="3100" dirty="0"/>
          </a:p>
        </p:txBody>
      </p:sp>
      <p:sp>
        <p:nvSpPr>
          <p:cNvPr id="8" name="TextBox 7"/>
          <p:cNvSpPr txBox="1"/>
          <p:nvPr/>
        </p:nvSpPr>
        <p:spPr>
          <a:xfrm>
            <a:off x="457200" y="1752600"/>
            <a:ext cx="2286000" cy="2862322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b="1" dirty="0" smtClean="0">
                <a:ln w="12700">
                  <a:noFill/>
                  <a:prstDash val="solid"/>
                </a:ln>
                <a:solidFill>
                  <a:schemeClr val="bg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US" b="1" u="sng" dirty="0" smtClean="0">
                <a:ln w="12700">
                  <a:noFill/>
                  <a:prstDash val="solid"/>
                </a:ln>
                <a:solidFill>
                  <a:schemeClr val="bg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&gt;</a:t>
            </a:r>
            <a:r>
              <a:rPr lang="en-US" b="1" dirty="0" smtClean="0">
                <a:ln w="12700">
                  <a:noFill/>
                  <a:prstDash val="solid"/>
                </a:ln>
                <a:solidFill>
                  <a:schemeClr val="bg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20%</a:t>
            </a:r>
          </a:p>
          <a:p>
            <a:endParaRPr lang="en-US" b="1" dirty="0" smtClean="0">
              <a:ln w="12700">
                <a:noFill/>
                <a:prstDash val="solid"/>
              </a:ln>
              <a:solidFill>
                <a:schemeClr val="bg2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r>
              <a:rPr lang="en-US" b="1" dirty="0" smtClean="0">
                <a:ln w="12700">
                  <a:noFill/>
                  <a:prstDash val="solid"/>
                </a:ln>
                <a:solidFill>
                  <a:schemeClr val="bg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Medicaid</a:t>
            </a:r>
          </a:p>
          <a:p>
            <a:r>
              <a:rPr lang="en-US" b="1" dirty="0" smtClean="0">
                <a:ln w="12700">
                  <a:noFill/>
                  <a:prstDash val="solid"/>
                </a:ln>
                <a:solidFill>
                  <a:schemeClr val="bg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Uninsured</a:t>
            </a:r>
          </a:p>
          <a:p>
            <a:r>
              <a:rPr lang="en-US" b="1" dirty="0" smtClean="0">
                <a:ln w="12700">
                  <a:noFill/>
                  <a:prstDash val="solid"/>
                </a:ln>
                <a:solidFill>
                  <a:schemeClr val="bg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Chronic mental</a:t>
            </a:r>
          </a:p>
          <a:p>
            <a:r>
              <a:rPr lang="en-US" b="1" dirty="0" smtClean="0">
                <a:ln w="12700">
                  <a:noFill/>
                  <a:prstDash val="solid"/>
                </a:ln>
                <a:solidFill>
                  <a:schemeClr val="bg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  health</a:t>
            </a:r>
          </a:p>
          <a:p>
            <a:r>
              <a:rPr lang="en-US" b="1" dirty="0" smtClean="0">
                <a:ln w="12700">
                  <a:noFill/>
                  <a:prstDash val="solid"/>
                </a:ln>
                <a:solidFill>
                  <a:schemeClr val="bg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Black</a:t>
            </a:r>
          </a:p>
          <a:p>
            <a:r>
              <a:rPr lang="en-US" b="1" dirty="0" smtClean="0">
                <a:ln w="12700">
                  <a:noFill/>
                  <a:prstDash val="solid"/>
                </a:ln>
                <a:solidFill>
                  <a:schemeClr val="bg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Hispanic (&gt;30%)</a:t>
            </a:r>
          </a:p>
          <a:p>
            <a:r>
              <a:rPr lang="en-US" b="1" dirty="0" smtClean="0">
                <a:ln w="12700">
                  <a:noFill/>
                  <a:prstDash val="solid"/>
                </a:ln>
                <a:solidFill>
                  <a:schemeClr val="bg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&lt;100%FPL</a:t>
            </a:r>
          </a:p>
          <a:p>
            <a:endParaRPr lang="en-US" b="1" dirty="0" smtClean="0">
              <a:ln w="12700">
                <a:noFill/>
                <a:prstDash val="solid"/>
              </a:ln>
              <a:solidFill>
                <a:schemeClr val="bg2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276600" y="1752600"/>
            <a:ext cx="2286000" cy="4524315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b="1" dirty="0" smtClean="0">
                <a:ln w="12700">
                  <a:noFill/>
                  <a:prstDash val="solid"/>
                </a:ln>
                <a:solidFill>
                  <a:schemeClr val="bg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14.1-19.9%</a:t>
            </a:r>
          </a:p>
          <a:p>
            <a:endParaRPr lang="en-US" b="1" u="sng" dirty="0" smtClean="0">
              <a:ln w="12700">
                <a:noFill/>
                <a:prstDash val="solid"/>
              </a:ln>
              <a:solidFill>
                <a:schemeClr val="bg2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r>
              <a:rPr lang="en-US" b="1" dirty="0" smtClean="0">
                <a:ln w="12700">
                  <a:noFill/>
                  <a:prstDash val="solid"/>
                </a:ln>
                <a:solidFill>
                  <a:schemeClr val="bg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Dual eligible</a:t>
            </a:r>
          </a:p>
          <a:p>
            <a:r>
              <a:rPr lang="en-US" b="1" dirty="0" smtClean="0">
                <a:ln w="12700">
                  <a:noFill/>
                  <a:prstDash val="solid"/>
                </a:ln>
                <a:solidFill>
                  <a:schemeClr val="bg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Other private</a:t>
            </a:r>
          </a:p>
          <a:p>
            <a:r>
              <a:rPr lang="en-US" b="1" dirty="0" smtClean="0">
                <a:ln w="12700">
                  <a:noFill/>
                  <a:prstDash val="solid"/>
                </a:ln>
                <a:solidFill>
                  <a:schemeClr val="bg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Other chronic</a:t>
            </a:r>
          </a:p>
          <a:p>
            <a:r>
              <a:rPr lang="en-US" b="1" dirty="0" smtClean="0">
                <a:ln w="12700">
                  <a:noFill/>
                  <a:prstDash val="solid"/>
                </a:ln>
                <a:solidFill>
                  <a:schemeClr val="bg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Appalachia</a:t>
            </a:r>
          </a:p>
          <a:p>
            <a:r>
              <a:rPr lang="en-US" b="1" dirty="0" smtClean="0">
                <a:ln w="12700">
                  <a:noFill/>
                  <a:prstDash val="solid"/>
                </a:ln>
                <a:solidFill>
                  <a:schemeClr val="bg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Metro</a:t>
            </a:r>
          </a:p>
          <a:p>
            <a:r>
              <a:rPr lang="en-US" b="1" dirty="0" smtClean="0">
                <a:ln w="12700">
                  <a:noFill/>
                  <a:prstDash val="solid"/>
                </a:ln>
                <a:solidFill>
                  <a:schemeClr val="bg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18-24</a:t>
            </a:r>
          </a:p>
          <a:p>
            <a:r>
              <a:rPr lang="en-US" b="1" dirty="0" smtClean="0">
                <a:ln w="12700">
                  <a:noFill/>
                  <a:prstDash val="solid"/>
                </a:ln>
                <a:solidFill>
                  <a:schemeClr val="bg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25-34</a:t>
            </a:r>
          </a:p>
          <a:p>
            <a:r>
              <a:rPr lang="en-US" b="1" dirty="0" smtClean="0">
                <a:ln w="12700">
                  <a:noFill/>
                  <a:prstDash val="solid"/>
                </a:ln>
                <a:solidFill>
                  <a:schemeClr val="bg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45-54</a:t>
            </a:r>
          </a:p>
          <a:p>
            <a:r>
              <a:rPr lang="en-US" b="1" dirty="0" smtClean="0">
                <a:ln w="12700">
                  <a:noFill/>
                  <a:prstDash val="solid"/>
                </a:ln>
                <a:solidFill>
                  <a:srgbClr val="00B0F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Asian</a:t>
            </a:r>
          </a:p>
          <a:p>
            <a:r>
              <a:rPr lang="en-US" b="1" dirty="0" smtClean="0">
                <a:ln w="12700">
                  <a:noFill/>
                  <a:prstDash val="solid"/>
                </a:ln>
                <a:solidFill>
                  <a:schemeClr val="bg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Male</a:t>
            </a:r>
          </a:p>
          <a:p>
            <a:r>
              <a:rPr lang="en-US" b="1" dirty="0" smtClean="0">
                <a:ln w="12700">
                  <a:noFill/>
                  <a:prstDash val="solid"/>
                </a:ln>
                <a:solidFill>
                  <a:schemeClr val="bg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101-138%FPL</a:t>
            </a:r>
          </a:p>
          <a:p>
            <a:r>
              <a:rPr lang="en-US" b="1" dirty="0" smtClean="0">
                <a:ln w="12700">
                  <a:noFill/>
                  <a:prstDash val="solid"/>
                </a:ln>
                <a:solidFill>
                  <a:schemeClr val="bg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139-150%FPL</a:t>
            </a:r>
          </a:p>
          <a:p>
            <a:r>
              <a:rPr lang="en-US" b="1" dirty="0" smtClean="0">
                <a:ln w="12700">
                  <a:noFill/>
                  <a:prstDash val="solid"/>
                </a:ln>
                <a:solidFill>
                  <a:schemeClr val="bg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151-200%FPL</a:t>
            </a:r>
            <a:endParaRPr lang="en-US" b="1" dirty="0">
              <a:ln w="12700">
                <a:noFill/>
                <a:prstDash val="solid"/>
              </a:ln>
              <a:solidFill>
                <a:schemeClr val="bg2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endParaRPr lang="en-US" b="1" dirty="0" smtClean="0">
              <a:ln w="12700">
                <a:noFill/>
                <a:prstDash val="solid"/>
              </a:ln>
              <a:solidFill>
                <a:schemeClr val="bg2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172200" y="1752600"/>
            <a:ext cx="2209800" cy="3939540"/>
          </a:xfrm>
          <a:prstGeom prst="rect">
            <a:avLst/>
          </a:prstGeom>
          <a:solidFill>
            <a:schemeClr val="tx1"/>
          </a:solidFill>
          <a:ln>
            <a:solidFill>
              <a:schemeClr val="bg2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b="1" u="sng" dirty="0" smtClean="0">
                <a:ln w="12700">
                  <a:noFill/>
                  <a:prstDash val="solid"/>
                </a:ln>
                <a:solidFill>
                  <a:schemeClr val="bg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&lt;</a:t>
            </a:r>
            <a:r>
              <a:rPr lang="en-US" b="1" dirty="0" smtClean="0">
                <a:ln w="12700">
                  <a:noFill/>
                  <a:prstDash val="solid"/>
                </a:ln>
                <a:solidFill>
                  <a:schemeClr val="bg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14%</a:t>
            </a:r>
            <a:endParaRPr lang="en-US" b="1" u="sng" dirty="0" smtClean="0">
              <a:ln w="12700">
                <a:noFill/>
                <a:prstDash val="solid"/>
              </a:ln>
              <a:solidFill>
                <a:schemeClr val="bg2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endParaRPr lang="en-US" sz="1600" b="1" dirty="0" smtClean="0">
              <a:ln w="12700">
                <a:noFill/>
                <a:prstDash val="solid"/>
              </a:ln>
              <a:solidFill>
                <a:schemeClr val="bg2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r>
              <a:rPr lang="en-US" b="1" dirty="0" smtClean="0">
                <a:ln w="12700">
                  <a:noFill/>
                  <a:prstDash val="solid"/>
                </a:ln>
                <a:solidFill>
                  <a:schemeClr val="bg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Medicare</a:t>
            </a:r>
          </a:p>
          <a:p>
            <a:r>
              <a:rPr lang="en-US" b="1" dirty="0" smtClean="0">
                <a:ln w="12700">
                  <a:noFill/>
                  <a:prstDash val="solid"/>
                </a:ln>
                <a:solidFill>
                  <a:schemeClr val="bg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Private ESI</a:t>
            </a:r>
          </a:p>
          <a:p>
            <a:r>
              <a:rPr lang="en-US" b="1" dirty="0" smtClean="0">
                <a:ln w="12700">
                  <a:noFill/>
                  <a:prstDash val="solid"/>
                </a:ln>
                <a:solidFill>
                  <a:schemeClr val="bg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Not chronic</a:t>
            </a:r>
          </a:p>
          <a:p>
            <a:r>
              <a:rPr lang="en-US" b="1" dirty="0" smtClean="0">
                <a:ln w="12700">
                  <a:noFill/>
                  <a:prstDash val="solid"/>
                </a:ln>
                <a:solidFill>
                  <a:schemeClr val="bg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Rural non-App</a:t>
            </a:r>
          </a:p>
          <a:p>
            <a:r>
              <a:rPr lang="en-US" b="1" dirty="0" smtClean="0">
                <a:ln w="12700">
                  <a:noFill/>
                  <a:prstDash val="solid"/>
                </a:ln>
                <a:solidFill>
                  <a:schemeClr val="bg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Suburban</a:t>
            </a:r>
          </a:p>
          <a:p>
            <a:r>
              <a:rPr lang="en-US" b="1" dirty="0" smtClean="0">
                <a:ln w="12700">
                  <a:noFill/>
                  <a:prstDash val="solid"/>
                </a:ln>
                <a:solidFill>
                  <a:schemeClr val="bg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35-44</a:t>
            </a:r>
          </a:p>
          <a:p>
            <a:r>
              <a:rPr lang="en-US" b="1" dirty="0" smtClean="0">
                <a:ln w="12700">
                  <a:noFill/>
                  <a:prstDash val="solid"/>
                </a:ln>
                <a:solidFill>
                  <a:schemeClr val="bg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55-64</a:t>
            </a:r>
          </a:p>
          <a:p>
            <a:r>
              <a:rPr lang="en-US" b="1" dirty="0" smtClean="0">
                <a:ln w="12700">
                  <a:noFill/>
                  <a:prstDash val="solid"/>
                </a:ln>
                <a:solidFill>
                  <a:schemeClr val="bg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White</a:t>
            </a:r>
          </a:p>
          <a:p>
            <a:r>
              <a:rPr lang="en-US" b="1" dirty="0" smtClean="0">
                <a:ln w="12700">
                  <a:noFill/>
                  <a:prstDash val="solid"/>
                </a:ln>
                <a:solidFill>
                  <a:schemeClr val="bg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Female</a:t>
            </a:r>
          </a:p>
          <a:p>
            <a:r>
              <a:rPr lang="en-US" b="1" dirty="0" smtClean="0">
                <a:ln w="12700">
                  <a:noFill/>
                  <a:prstDash val="solid"/>
                </a:ln>
                <a:solidFill>
                  <a:schemeClr val="bg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201-250%FPL</a:t>
            </a:r>
          </a:p>
          <a:p>
            <a:r>
              <a:rPr lang="en-US" b="1" dirty="0" smtClean="0">
                <a:ln w="12700">
                  <a:noFill/>
                  <a:prstDash val="solid"/>
                </a:ln>
                <a:solidFill>
                  <a:schemeClr val="bg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251-300%FPL</a:t>
            </a:r>
          </a:p>
          <a:p>
            <a:r>
              <a:rPr lang="en-US" b="1" dirty="0" smtClean="0">
                <a:ln w="12700">
                  <a:noFill/>
                  <a:prstDash val="solid"/>
                </a:ln>
                <a:solidFill>
                  <a:schemeClr val="bg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&gt;300%FPL</a:t>
            </a:r>
            <a:endParaRPr lang="en-US" b="1" dirty="0">
              <a:ln w="12700">
                <a:noFill/>
                <a:prstDash val="solid"/>
              </a:ln>
              <a:solidFill>
                <a:schemeClr val="bg2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57200" y="5029200"/>
            <a:ext cx="2209800" cy="646331"/>
          </a:xfrm>
          <a:prstGeom prst="rect">
            <a:avLst/>
          </a:prstGeom>
          <a:solidFill>
            <a:schemeClr val="tx1"/>
          </a:solidFill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Increased by </a:t>
            </a:r>
            <a:r>
              <a:rPr lang="en-US" u="sng" dirty="0" smtClean="0">
                <a:solidFill>
                  <a:srgbClr val="FF0000"/>
                </a:solidFill>
              </a:rPr>
              <a:t>&gt;</a:t>
            </a:r>
            <a:r>
              <a:rPr lang="en-US" dirty="0" smtClean="0">
                <a:solidFill>
                  <a:srgbClr val="FF0000"/>
                </a:solidFill>
              </a:rPr>
              <a:t>4%</a:t>
            </a:r>
          </a:p>
          <a:p>
            <a:r>
              <a:rPr lang="en-US" dirty="0" smtClean="0">
                <a:solidFill>
                  <a:srgbClr val="00B0F0"/>
                </a:solidFill>
              </a:rPr>
              <a:t>Decreased by </a:t>
            </a:r>
            <a:r>
              <a:rPr lang="en-US" u="sng" dirty="0" smtClean="0">
                <a:solidFill>
                  <a:srgbClr val="00B0F0"/>
                </a:solidFill>
              </a:rPr>
              <a:t>&gt;</a:t>
            </a:r>
            <a:r>
              <a:rPr lang="en-US" dirty="0" smtClean="0">
                <a:solidFill>
                  <a:srgbClr val="00B0F0"/>
                </a:solidFill>
              </a:rPr>
              <a:t>4%</a:t>
            </a:r>
            <a:endParaRPr lang="en-US" dirty="0">
              <a:solidFill>
                <a:srgbClr val="00B0F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Place Care is Received - 2008</a:t>
            </a:r>
            <a:br>
              <a:rPr lang="en-US" dirty="0" smtClean="0"/>
            </a:br>
            <a:r>
              <a:rPr lang="en-US" sz="3100" dirty="0" smtClean="0"/>
              <a:t>Emergency Room: 5.8% all Ohioans</a:t>
            </a:r>
            <a:endParaRPr lang="en-US" sz="3100" dirty="0"/>
          </a:p>
        </p:txBody>
      </p:sp>
      <p:sp>
        <p:nvSpPr>
          <p:cNvPr id="8" name="TextBox 7"/>
          <p:cNvSpPr txBox="1"/>
          <p:nvPr/>
        </p:nvSpPr>
        <p:spPr>
          <a:xfrm>
            <a:off x="6553200" y="1828800"/>
            <a:ext cx="1752600" cy="4616648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>
                <a:ln w="12700">
                  <a:noFill/>
                  <a:prstDash val="solid"/>
                </a:ln>
                <a:solidFill>
                  <a:schemeClr val="bg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&lt;5.8%</a:t>
            </a:r>
            <a:endParaRPr lang="en-US" u="sng" dirty="0" smtClean="0">
              <a:ln w="12700">
                <a:noFill/>
                <a:prstDash val="solid"/>
              </a:ln>
              <a:solidFill>
                <a:schemeClr val="bg2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endParaRPr lang="en-US" b="1" dirty="0" smtClean="0">
              <a:ln w="12700">
                <a:noFill/>
                <a:prstDash val="solid"/>
              </a:ln>
              <a:solidFill>
                <a:schemeClr val="bg2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r>
              <a:rPr lang="en-US" sz="1600" b="1" dirty="0" smtClean="0">
                <a:ln w="12700">
                  <a:noFill/>
                  <a:prstDash val="solid"/>
                </a:ln>
                <a:solidFill>
                  <a:schemeClr val="bg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Medicare</a:t>
            </a:r>
          </a:p>
          <a:p>
            <a:r>
              <a:rPr lang="en-US" sz="1600" b="1" dirty="0" smtClean="0">
                <a:ln w="12700">
                  <a:noFill/>
                  <a:prstDash val="solid"/>
                </a:ln>
                <a:solidFill>
                  <a:schemeClr val="bg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Private ESI</a:t>
            </a:r>
          </a:p>
          <a:p>
            <a:r>
              <a:rPr lang="en-US" sz="1600" b="1" dirty="0" smtClean="0">
                <a:ln w="12700">
                  <a:noFill/>
                  <a:prstDash val="solid"/>
                </a:ln>
                <a:solidFill>
                  <a:schemeClr val="bg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Other private</a:t>
            </a:r>
          </a:p>
          <a:p>
            <a:r>
              <a:rPr lang="en-US" sz="1600" b="1" dirty="0" smtClean="0">
                <a:ln w="12700">
                  <a:noFill/>
                  <a:prstDash val="solid"/>
                </a:ln>
                <a:solidFill>
                  <a:schemeClr val="bg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Not chronic</a:t>
            </a:r>
          </a:p>
          <a:p>
            <a:r>
              <a:rPr lang="en-US" sz="1600" b="1" dirty="0" smtClean="0">
                <a:ln w="12700">
                  <a:noFill/>
                  <a:prstDash val="solid"/>
                </a:ln>
                <a:solidFill>
                  <a:schemeClr val="bg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Rural – Non App</a:t>
            </a:r>
          </a:p>
          <a:p>
            <a:r>
              <a:rPr lang="en-US" sz="1600" b="1" dirty="0" smtClean="0">
                <a:ln w="12700">
                  <a:noFill/>
                  <a:prstDash val="solid"/>
                </a:ln>
                <a:solidFill>
                  <a:schemeClr val="bg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Suburban</a:t>
            </a:r>
          </a:p>
          <a:p>
            <a:r>
              <a:rPr lang="en-US" sz="1600" b="1" dirty="0" smtClean="0">
                <a:ln w="12700">
                  <a:noFill/>
                  <a:prstDash val="solid"/>
                </a:ln>
                <a:solidFill>
                  <a:schemeClr val="bg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45-54</a:t>
            </a:r>
          </a:p>
          <a:p>
            <a:r>
              <a:rPr lang="en-US" sz="1600" b="1" dirty="0" smtClean="0">
                <a:ln w="12700">
                  <a:noFill/>
                  <a:prstDash val="solid"/>
                </a:ln>
                <a:solidFill>
                  <a:schemeClr val="bg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55-64</a:t>
            </a:r>
          </a:p>
          <a:p>
            <a:r>
              <a:rPr lang="en-US" sz="1600" b="1" dirty="0" smtClean="0">
                <a:ln w="12700">
                  <a:noFill/>
                  <a:prstDash val="solid"/>
                </a:ln>
                <a:solidFill>
                  <a:schemeClr val="bg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White</a:t>
            </a:r>
          </a:p>
          <a:p>
            <a:r>
              <a:rPr lang="en-US" sz="1600" b="1" dirty="0" smtClean="0">
                <a:ln w="12700">
                  <a:noFill/>
                  <a:prstDash val="solid"/>
                </a:ln>
                <a:solidFill>
                  <a:schemeClr val="bg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Asian</a:t>
            </a:r>
          </a:p>
          <a:p>
            <a:r>
              <a:rPr lang="en-US" sz="1600" b="1" dirty="0" smtClean="0">
                <a:ln w="12700">
                  <a:noFill/>
                  <a:prstDash val="solid"/>
                </a:ln>
                <a:solidFill>
                  <a:schemeClr val="bg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Female</a:t>
            </a:r>
          </a:p>
          <a:p>
            <a:r>
              <a:rPr lang="en-US" sz="1600" b="1" dirty="0" smtClean="0">
                <a:ln w="12700">
                  <a:noFill/>
                  <a:prstDash val="solid"/>
                </a:ln>
                <a:solidFill>
                  <a:schemeClr val="bg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201-250%FPL</a:t>
            </a:r>
          </a:p>
          <a:p>
            <a:r>
              <a:rPr lang="en-US" sz="1600" b="1" dirty="0" smtClean="0">
                <a:ln w="12700">
                  <a:noFill/>
                  <a:prstDash val="solid"/>
                </a:ln>
                <a:solidFill>
                  <a:schemeClr val="bg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251-300%FPL</a:t>
            </a:r>
          </a:p>
          <a:p>
            <a:r>
              <a:rPr lang="en-US" sz="1600" b="1" dirty="0" smtClean="0">
                <a:ln w="12700">
                  <a:noFill/>
                  <a:prstDash val="solid"/>
                </a:ln>
                <a:solidFill>
                  <a:schemeClr val="bg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&gt;300%FPL</a:t>
            </a:r>
          </a:p>
          <a:p>
            <a:endParaRPr lang="en-US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495800" y="1828800"/>
            <a:ext cx="1752600" cy="341632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b="1" dirty="0" smtClean="0">
                <a:ln w="12700">
                  <a:noFill/>
                  <a:prstDash val="solid"/>
                </a:ln>
                <a:solidFill>
                  <a:schemeClr val="bg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5.8-9.9%</a:t>
            </a:r>
          </a:p>
          <a:p>
            <a:endParaRPr lang="en-US" b="1" dirty="0" smtClean="0">
              <a:ln w="12700">
                <a:noFill/>
                <a:prstDash val="solid"/>
              </a:ln>
              <a:solidFill>
                <a:schemeClr val="bg2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r>
              <a:rPr lang="en-US" b="1" dirty="0" smtClean="0">
                <a:ln w="12700">
                  <a:noFill/>
                  <a:prstDash val="solid"/>
                </a:ln>
                <a:solidFill>
                  <a:schemeClr val="bg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Other chronic</a:t>
            </a:r>
          </a:p>
          <a:p>
            <a:r>
              <a:rPr lang="en-US" b="1" dirty="0" smtClean="0">
                <a:ln w="12700">
                  <a:noFill/>
                  <a:prstDash val="solid"/>
                </a:ln>
                <a:solidFill>
                  <a:schemeClr val="bg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Appalachia</a:t>
            </a:r>
          </a:p>
          <a:p>
            <a:r>
              <a:rPr lang="en-US" b="1" dirty="0" smtClean="0">
                <a:ln w="12700">
                  <a:noFill/>
                  <a:prstDash val="solid"/>
                </a:ln>
                <a:solidFill>
                  <a:schemeClr val="bg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Metro</a:t>
            </a:r>
          </a:p>
          <a:p>
            <a:r>
              <a:rPr lang="en-US" b="1" dirty="0" smtClean="0">
                <a:ln w="12700">
                  <a:noFill/>
                  <a:prstDash val="solid"/>
                </a:ln>
                <a:solidFill>
                  <a:schemeClr val="bg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25-34</a:t>
            </a:r>
          </a:p>
          <a:p>
            <a:r>
              <a:rPr lang="en-US" b="1" dirty="0" smtClean="0">
                <a:ln w="12700">
                  <a:noFill/>
                  <a:prstDash val="solid"/>
                </a:ln>
                <a:solidFill>
                  <a:schemeClr val="bg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35-44</a:t>
            </a:r>
          </a:p>
          <a:p>
            <a:r>
              <a:rPr lang="en-US" b="1" dirty="0" smtClean="0">
                <a:ln w="12700">
                  <a:noFill/>
                  <a:prstDash val="solid"/>
                </a:ln>
                <a:solidFill>
                  <a:schemeClr val="bg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Hispanic</a:t>
            </a:r>
          </a:p>
          <a:p>
            <a:r>
              <a:rPr lang="en-US" b="1" dirty="0" smtClean="0">
                <a:ln w="12700">
                  <a:noFill/>
                  <a:prstDash val="solid"/>
                </a:ln>
                <a:solidFill>
                  <a:schemeClr val="bg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Male</a:t>
            </a:r>
          </a:p>
          <a:p>
            <a:r>
              <a:rPr lang="en-US" b="1" dirty="0" smtClean="0">
                <a:ln w="12700">
                  <a:noFill/>
                  <a:prstDash val="solid"/>
                </a:ln>
                <a:solidFill>
                  <a:schemeClr val="bg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139-150%FPL</a:t>
            </a:r>
          </a:p>
          <a:p>
            <a:r>
              <a:rPr lang="en-US" b="1" dirty="0" smtClean="0">
                <a:ln w="12700">
                  <a:noFill/>
                  <a:prstDash val="solid"/>
                </a:ln>
                <a:solidFill>
                  <a:schemeClr val="bg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151-200%FPL</a:t>
            </a:r>
          </a:p>
          <a:p>
            <a:endParaRPr lang="en-US" b="1" dirty="0">
              <a:ln w="12700">
                <a:noFill/>
                <a:prstDash val="solid"/>
              </a:ln>
              <a:solidFill>
                <a:schemeClr val="bg2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438400" y="1828800"/>
            <a:ext cx="1752600" cy="236988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b="1" dirty="0" smtClean="0">
                <a:ln w="12700">
                  <a:noFill/>
                  <a:prstDash val="solid"/>
                </a:ln>
                <a:solidFill>
                  <a:schemeClr val="bg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10-14.9%</a:t>
            </a:r>
          </a:p>
          <a:p>
            <a:endParaRPr lang="en-US" sz="1600" b="1" dirty="0" smtClean="0">
              <a:ln w="12700">
                <a:noFill/>
                <a:prstDash val="solid"/>
              </a:ln>
              <a:solidFill>
                <a:schemeClr val="bg2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r>
              <a:rPr lang="en-US" sz="1600" b="1" dirty="0" smtClean="0">
                <a:ln w="12700">
                  <a:noFill/>
                  <a:prstDash val="solid"/>
                </a:ln>
                <a:solidFill>
                  <a:schemeClr val="bg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Dual eligible</a:t>
            </a:r>
          </a:p>
          <a:p>
            <a:r>
              <a:rPr lang="en-US" sz="1600" b="1" dirty="0" smtClean="0">
                <a:ln w="12700">
                  <a:noFill/>
                  <a:prstDash val="solid"/>
                </a:ln>
                <a:solidFill>
                  <a:schemeClr val="bg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Chronic mental</a:t>
            </a:r>
          </a:p>
          <a:p>
            <a:r>
              <a:rPr lang="en-US" sz="1600" b="1" dirty="0" smtClean="0">
                <a:ln w="12700">
                  <a:noFill/>
                  <a:prstDash val="solid"/>
                </a:ln>
                <a:solidFill>
                  <a:schemeClr val="bg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  health</a:t>
            </a:r>
          </a:p>
          <a:p>
            <a:r>
              <a:rPr lang="en-US" sz="1600" b="1" dirty="0" smtClean="0">
                <a:ln w="12700">
                  <a:noFill/>
                  <a:prstDash val="solid"/>
                </a:ln>
                <a:solidFill>
                  <a:schemeClr val="bg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18-24</a:t>
            </a:r>
          </a:p>
          <a:p>
            <a:r>
              <a:rPr lang="en-US" sz="1600" b="1" dirty="0" smtClean="0">
                <a:ln w="12700">
                  <a:noFill/>
                  <a:prstDash val="solid"/>
                </a:ln>
                <a:solidFill>
                  <a:schemeClr val="bg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Black</a:t>
            </a:r>
          </a:p>
          <a:p>
            <a:r>
              <a:rPr lang="en-US" sz="1600" b="1" dirty="0" smtClean="0">
                <a:ln w="12700">
                  <a:noFill/>
                  <a:prstDash val="solid"/>
                </a:ln>
                <a:solidFill>
                  <a:schemeClr val="bg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101-138%FPL</a:t>
            </a:r>
          </a:p>
          <a:p>
            <a:endParaRPr lang="en-US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81000" y="1828800"/>
            <a:ext cx="1752600" cy="1754326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b="1" u="sng" dirty="0" smtClean="0">
                <a:ln w="12700">
                  <a:noFill/>
                  <a:prstDash val="solid"/>
                </a:ln>
                <a:solidFill>
                  <a:schemeClr val="bg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&gt;</a:t>
            </a:r>
            <a:r>
              <a:rPr lang="en-US" b="1" dirty="0" smtClean="0">
                <a:ln w="12700">
                  <a:noFill/>
                  <a:prstDash val="solid"/>
                </a:ln>
                <a:solidFill>
                  <a:schemeClr val="bg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15%</a:t>
            </a:r>
            <a:endParaRPr lang="en-US" b="1" u="sng" dirty="0" smtClean="0">
              <a:ln w="12700">
                <a:noFill/>
                <a:prstDash val="solid"/>
              </a:ln>
              <a:solidFill>
                <a:schemeClr val="bg2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endParaRPr lang="en-US" b="1" dirty="0" smtClean="0">
              <a:ln w="12700">
                <a:noFill/>
                <a:prstDash val="solid"/>
              </a:ln>
              <a:solidFill>
                <a:schemeClr val="bg2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r>
              <a:rPr lang="en-US" b="1" dirty="0" smtClean="0">
                <a:ln w="12700">
                  <a:noFill/>
                  <a:prstDash val="solid"/>
                </a:ln>
                <a:solidFill>
                  <a:schemeClr val="bg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Medicaid</a:t>
            </a:r>
          </a:p>
          <a:p>
            <a:r>
              <a:rPr lang="en-US" b="1" dirty="0" smtClean="0">
                <a:ln w="12700">
                  <a:noFill/>
                  <a:prstDash val="solid"/>
                </a:ln>
                <a:solidFill>
                  <a:schemeClr val="bg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Uninsured</a:t>
            </a:r>
          </a:p>
          <a:p>
            <a:r>
              <a:rPr lang="en-US" b="1" dirty="0" smtClean="0">
                <a:ln w="12700">
                  <a:noFill/>
                  <a:prstDash val="solid"/>
                </a:ln>
                <a:solidFill>
                  <a:schemeClr val="bg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&lt;100%FPL</a:t>
            </a:r>
          </a:p>
          <a:p>
            <a:endParaRPr lang="en-US" b="1" dirty="0" smtClean="0">
              <a:ln w="12700">
                <a:noFill/>
                <a:prstDash val="solid"/>
              </a:ln>
              <a:solidFill>
                <a:schemeClr val="bg2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Place Care is Received - 2010</a:t>
            </a:r>
            <a:br>
              <a:rPr lang="en-US" dirty="0" smtClean="0"/>
            </a:br>
            <a:r>
              <a:rPr lang="en-US" sz="3100" dirty="0" smtClean="0"/>
              <a:t>Emergency Room: 5.2% all Ohioans</a:t>
            </a:r>
            <a:endParaRPr lang="en-US" sz="3100" dirty="0"/>
          </a:p>
        </p:txBody>
      </p:sp>
      <p:sp>
        <p:nvSpPr>
          <p:cNvPr id="8" name="TextBox 7"/>
          <p:cNvSpPr txBox="1"/>
          <p:nvPr/>
        </p:nvSpPr>
        <p:spPr>
          <a:xfrm>
            <a:off x="6553200" y="1752600"/>
            <a:ext cx="1752600" cy="486287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>
                <a:ln w="12700">
                  <a:noFill/>
                  <a:prstDash val="solid"/>
                </a:ln>
                <a:solidFill>
                  <a:schemeClr val="bg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&lt;5.2%</a:t>
            </a:r>
            <a:endParaRPr lang="en-US" u="sng" dirty="0" smtClean="0">
              <a:ln w="12700">
                <a:noFill/>
                <a:prstDash val="solid"/>
              </a:ln>
              <a:solidFill>
                <a:schemeClr val="bg2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endParaRPr lang="en-US" b="1" dirty="0" smtClean="0">
              <a:ln w="12700">
                <a:noFill/>
                <a:prstDash val="solid"/>
              </a:ln>
              <a:solidFill>
                <a:schemeClr val="bg2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r>
              <a:rPr lang="en-US" sz="1600" b="1" dirty="0" smtClean="0">
                <a:ln w="12700">
                  <a:noFill/>
                  <a:prstDash val="solid"/>
                </a:ln>
                <a:solidFill>
                  <a:schemeClr val="bg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Medicare</a:t>
            </a:r>
          </a:p>
          <a:p>
            <a:r>
              <a:rPr lang="en-US" sz="1600" b="1" dirty="0" smtClean="0">
                <a:ln w="12700">
                  <a:noFill/>
                  <a:prstDash val="solid"/>
                </a:ln>
                <a:solidFill>
                  <a:schemeClr val="bg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Private ESI</a:t>
            </a:r>
          </a:p>
          <a:p>
            <a:r>
              <a:rPr lang="en-US" sz="1600" b="1" dirty="0" smtClean="0">
                <a:ln w="12700">
                  <a:noFill/>
                  <a:prstDash val="solid"/>
                </a:ln>
                <a:solidFill>
                  <a:schemeClr val="bg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Other private</a:t>
            </a:r>
          </a:p>
          <a:p>
            <a:r>
              <a:rPr lang="en-US" sz="1600" b="1" dirty="0" smtClean="0">
                <a:ln w="12700">
                  <a:noFill/>
                  <a:prstDash val="solid"/>
                </a:ln>
                <a:solidFill>
                  <a:schemeClr val="bg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Not chronic</a:t>
            </a:r>
          </a:p>
          <a:p>
            <a:r>
              <a:rPr lang="en-US" sz="1600" b="1" dirty="0" smtClean="0">
                <a:ln w="12700">
                  <a:noFill/>
                  <a:prstDash val="solid"/>
                </a:ln>
                <a:solidFill>
                  <a:srgbClr val="00B0F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Appalachia</a:t>
            </a:r>
          </a:p>
          <a:p>
            <a:r>
              <a:rPr lang="en-US" sz="1600" b="1" dirty="0" smtClean="0">
                <a:ln w="12700">
                  <a:noFill/>
                  <a:prstDash val="solid"/>
                </a:ln>
                <a:solidFill>
                  <a:schemeClr val="bg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Rural – Non App</a:t>
            </a:r>
          </a:p>
          <a:p>
            <a:r>
              <a:rPr lang="en-US" sz="1600" b="1" dirty="0" smtClean="0">
                <a:ln w="12700">
                  <a:noFill/>
                  <a:prstDash val="solid"/>
                </a:ln>
                <a:solidFill>
                  <a:schemeClr val="bg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Suburban</a:t>
            </a:r>
          </a:p>
          <a:p>
            <a:r>
              <a:rPr lang="en-US" sz="1600" b="1" dirty="0" smtClean="0">
                <a:ln w="12700">
                  <a:noFill/>
                  <a:prstDash val="solid"/>
                </a:ln>
                <a:solidFill>
                  <a:schemeClr val="bg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45-54</a:t>
            </a:r>
          </a:p>
          <a:p>
            <a:r>
              <a:rPr lang="en-US" sz="1600" b="1" dirty="0" smtClean="0">
                <a:ln w="12700">
                  <a:noFill/>
                  <a:prstDash val="solid"/>
                </a:ln>
                <a:solidFill>
                  <a:schemeClr val="bg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55-64</a:t>
            </a:r>
          </a:p>
          <a:p>
            <a:r>
              <a:rPr lang="en-US" sz="1600" b="1" dirty="0" smtClean="0">
                <a:ln w="12700">
                  <a:noFill/>
                  <a:prstDash val="solid"/>
                </a:ln>
                <a:solidFill>
                  <a:schemeClr val="bg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White</a:t>
            </a:r>
          </a:p>
          <a:p>
            <a:r>
              <a:rPr lang="en-US" sz="1600" b="1" dirty="0" smtClean="0">
                <a:ln w="12700">
                  <a:noFill/>
                  <a:prstDash val="solid"/>
                </a:ln>
                <a:solidFill>
                  <a:schemeClr val="bg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Female</a:t>
            </a:r>
          </a:p>
          <a:p>
            <a:r>
              <a:rPr lang="en-US" sz="1600" b="1" dirty="0" smtClean="0">
                <a:ln w="12700">
                  <a:noFill/>
                  <a:prstDash val="solid"/>
                </a:ln>
                <a:solidFill>
                  <a:schemeClr val="bg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151-200%FPL</a:t>
            </a:r>
          </a:p>
          <a:p>
            <a:r>
              <a:rPr lang="en-US" sz="1600" b="1" dirty="0" smtClean="0">
                <a:ln w="12700">
                  <a:noFill/>
                  <a:prstDash val="solid"/>
                </a:ln>
                <a:solidFill>
                  <a:schemeClr val="bg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201-250%FPL</a:t>
            </a:r>
          </a:p>
          <a:p>
            <a:r>
              <a:rPr lang="en-US" sz="1600" b="1" dirty="0" smtClean="0">
                <a:ln w="12700">
                  <a:noFill/>
                  <a:prstDash val="solid"/>
                </a:ln>
                <a:solidFill>
                  <a:schemeClr val="bg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251-300%FPL</a:t>
            </a:r>
          </a:p>
          <a:p>
            <a:r>
              <a:rPr lang="en-US" sz="1600" b="1" dirty="0" smtClean="0">
                <a:ln w="12700">
                  <a:noFill/>
                  <a:prstDash val="solid"/>
                </a:ln>
                <a:solidFill>
                  <a:schemeClr val="bg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&gt;300%FPL</a:t>
            </a:r>
          </a:p>
          <a:p>
            <a:endParaRPr lang="en-US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419600" y="1752600"/>
            <a:ext cx="1905000" cy="3693319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b="1" dirty="0" smtClean="0">
                <a:ln w="12700">
                  <a:noFill/>
                  <a:prstDash val="solid"/>
                </a:ln>
                <a:solidFill>
                  <a:schemeClr val="bg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5.2-9.9%</a:t>
            </a:r>
          </a:p>
          <a:p>
            <a:endParaRPr lang="en-US" b="1" dirty="0" smtClean="0">
              <a:ln w="12700">
                <a:noFill/>
                <a:prstDash val="solid"/>
              </a:ln>
              <a:solidFill>
                <a:schemeClr val="bg2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r>
              <a:rPr lang="en-US" b="1" dirty="0" smtClean="0">
                <a:ln w="12700">
                  <a:noFill/>
                  <a:prstDash val="solid"/>
                </a:ln>
                <a:solidFill>
                  <a:schemeClr val="bg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Other chronic</a:t>
            </a:r>
          </a:p>
          <a:p>
            <a:r>
              <a:rPr lang="en-US" b="1" dirty="0" smtClean="0">
                <a:ln w="12700">
                  <a:noFill/>
                  <a:prstDash val="solid"/>
                </a:ln>
                <a:solidFill>
                  <a:schemeClr val="bg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Chronic mental</a:t>
            </a:r>
          </a:p>
          <a:p>
            <a:r>
              <a:rPr lang="en-US" b="1" dirty="0" smtClean="0">
                <a:ln w="12700">
                  <a:noFill/>
                  <a:prstDash val="solid"/>
                </a:ln>
                <a:solidFill>
                  <a:schemeClr val="bg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  health</a:t>
            </a:r>
          </a:p>
          <a:p>
            <a:r>
              <a:rPr lang="en-US" b="1" dirty="0" smtClean="0">
                <a:ln w="12700">
                  <a:noFill/>
                  <a:prstDash val="solid"/>
                </a:ln>
                <a:solidFill>
                  <a:schemeClr val="bg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Metro</a:t>
            </a:r>
          </a:p>
          <a:p>
            <a:r>
              <a:rPr lang="en-US" b="1" dirty="0" smtClean="0">
                <a:ln w="12700">
                  <a:noFill/>
                  <a:prstDash val="solid"/>
                </a:ln>
                <a:solidFill>
                  <a:schemeClr val="bg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18-24</a:t>
            </a:r>
          </a:p>
          <a:p>
            <a:r>
              <a:rPr lang="en-US" b="1" dirty="0" smtClean="0">
                <a:ln w="12700">
                  <a:noFill/>
                  <a:prstDash val="solid"/>
                </a:ln>
                <a:solidFill>
                  <a:schemeClr val="bg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25-34</a:t>
            </a:r>
          </a:p>
          <a:p>
            <a:r>
              <a:rPr lang="en-US" b="1" dirty="0" smtClean="0">
                <a:ln w="12700">
                  <a:noFill/>
                  <a:prstDash val="solid"/>
                </a:ln>
                <a:solidFill>
                  <a:schemeClr val="bg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35-44</a:t>
            </a:r>
          </a:p>
          <a:p>
            <a:r>
              <a:rPr lang="en-US" b="1" dirty="0" smtClean="0">
                <a:ln w="12700">
                  <a:noFill/>
                  <a:prstDash val="solid"/>
                </a:ln>
                <a:solidFill>
                  <a:schemeClr val="bg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Hispanic</a:t>
            </a:r>
          </a:p>
          <a:p>
            <a:r>
              <a:rPr lang="en-US" b="1" dirty="0" smtClean="0">
                <a:ln w="12700">
                  <a:noFill/>
                  <a:prstDash val="solid"/>
                </a:ln>
                <a:solidFill>
                  <a:schemeClr val="bg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Male</a:t>
            </a:r>
          </a:p>
          <a:p>
            <a:r>
              <a:rPr lang="en-US" b="1" dirty="0" smtClean="0">
                <a:ln w="12700">
                  <a:noFill/>
                  <a:prstDash val="solid"/>
                </a:ln>
                <a:solidFill>
                  <a:schemeClr val="bg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101-138%FPL</a:t>
            </a:r>
          </a:p>
          <a:p>
            <a:endParaRPr lang="en-US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438400" y="1752600"/>
            <a:ext cx="1752600" cy="2123658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b="1" dirty="0" smtClean="0">
                <a:ln w="12700">
                  <a:noFill/>
                  <a:prstDash val="solid"/>
                </a:ln>
                <a:solidFill>
                  <a:schemeClr val="bg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10-14.9%</a:t>
            </a:r>
          </a:p>
          <a:p>
            <a:endParaRPr lang="en-US" sz="1600" b="1" dirty="0" smtClean="0">
              <a:ln w="12700">
                <a:noFill/>
                <a:prstDash val="solid"/>
              </a:ln>
              <a:solidFill>
                <a:schemeClr val="bg2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r>
              <a:rPr lang="en-US" sz="1600" b="1" dirty="0" smtClean="0">
                <a:ln w="12700">
                  <a:noFill/>
                  <a:prstDash val="solid"/>
                </a:ln>
                <a:solidFill>
                  <a:schemeClr val="bg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Medicaid</a:t>
            </a:r>
          </a:p>
          <a:p>
            <a:r>
              <a:rPr lang="en-US" sz="1600" b="1" dirty="0" smtClean="0">
                <a:ln w="12700">
                  <a:noFill/>
                  <a:prstDash val="solid"/>
                </a:ln>
                <a:solidFill>
                  <a:schemeClr val="bg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Dual eligible</a:t>
            </a:r>
          </a:p>
          <a:p>
            <a:r>
              <a:rPr lang="en-US" sz="1600" b="1" dirty="0" smtClean="0">
                <a:ln w="12700">
                  <a:noFill/>
                  <a:prstDash val="solid"/>
                </a:ln>
                <a:solidFill>
                  <a:schemeClr val="bg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Black</a:t>
            </a:r>
          </a:p>
          <a:p>
            <a:r>
              <a:rPr lang="en-US" sz="1600" b="1" dirty="0" smtClean="0">
                <a:ln w="12700">
                  <a:noFill/>
                  <a:prstDash val="solid"/>
                </a:ln>
                <a:solidFill>
                  <a:schemeClr val="bg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&lt;100%FPL</a:t>
            </a:r>
          </a:p>
          <a:p>
            <a:r>
              <a:rPr lang="en-US" sz="1600" b="1" dirty="0" smtClean="0">
                <a:ln w="12700">
                  <a:noFill/>
                  <a:prstDash val="solid"/>
                </a:ln>
                <a:solidFill>
                  <a:schemeClr val="bg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139-150%FPL </a:t>
            </a:r>
          </a:p>
          <a:p>
            <a:endParaRPr lang="en-US" b="1" dirty="0">
              <a:ln w="12700">
                <a:noFill/>
                <a:prstDash val="solid"/>
              </a:ln>
              <a:solidFill>
                <a:schemeClr val="bg2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81000" y="1752600"/>
            <a:ext cx="1752600" cy="1200329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b="1" u="sng" dirty="0" smtClean="0">
                <a:ln w="12700">
                  <a:noFill/>
                  <a:prstDash val="solid"/>
                </a:ln>
                <a:solidFill>
                  <a:schemeClr val="bg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&gt;</a:t>
            </a:r>
            <a:r>
              <a:rPr lang="en-US" b="1" dirty="0" smtClean="0">
                <a:ln w="12700">
                  <a:noFill/>
                  <a:prstDash val="solid"/>
                </a:ln>
                <a:solidFill>
                  <a:schemeClr val="bg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15%</a:t>
            </a:r>
            <a:endParaRPr lang="en-US" b="1" u="sng" dirty="0" smtClean="0">
              <a:ln w="12700">
                <a:noFill/>
                <a:prstDash val="solid"/>
              </a:ln>
              <a:solidFill>
                <a:schemeClr val="bg2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endParaRPr lang="en-US" b="1" dirty="0" smtClean="0">
              <a:ln w="12700">
                <a:noFill/>
                <a:prstDash val="solid"/>
              </a:ln>
              <a:solidFill>
                <a:schemeClr val="bg2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r>
              <a:rPr lang="en-US" b="1" dirty="0" smtClean="0">
                <a:ln w="12700">
                  <a:noFill/>
                  <a:prstDash val="solid"/>
                </a:ln>
                <a:solidFill>
                  <a:schemeClr val="bg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Uninsured</a:t>
            </a:r>
          </a:p>
          <a:p>
            <a:endParaRPr lang="en-US" b="1" dirty="0" smtClean="0">
              <a:ln w="12700">
                <a:noFill/>
                <a:prstDash val="solid"/>
              </a:ln>
              <a:solidFill>
                <a:schemeClr val="bg2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09600" y="4953000"/>
            <a:ext cx="2438400" cy="646331"/>
          </a:xfrm>
          <a:prstGeom prst="rect">
            <a:avLst/>
          </a:prstGeom>
          <a:solidFill>
            <a:schemeClr val="tx1"/>
          </a:solidFill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Increased by </a:t>
            </a:r>
            <a:r>
              <a:rPr lang="en-US" u="sng" dirty="0" smtClean="0">
                <a:solidFill>
                  <a:srgbClr val="FF0000"/>
                </a:solidFill>
              </a:rPr>
              <a:t>&gt;</a:t>
            </a:r>
            <a:r>
              <a:rPr lang="en-US" dirty="0" smtClean="0">
                <a:solidFill>
                  <a:srgbClr val="FF0000"/>
                </a:solidFill>
              </a:rPr>
              <a:t>4%</a:t>
            </a:r>
          </a:p>
          <a:p>
            <a:r>
              <a:rPr lang="en-US" dirty="0" smtClean="0">
                <a:solidFill>
                  <a:srgbClr val="00B0F0"/>
                </a:solidFill>
              </a:rPr>
              <a:t>Decreased by </a:t>
            </a:r>
            <a:r>
              <a:rPr lang="en-US" u="sng" dirty="0" smtClean="0">
                <a:solidFill>
                  <a:srgbClr val="00B0F0"/>
                </a:solidFill>
              </a:rPr>
              <a:t>&gt;</a:t>
            </a:r>
            <a:r>
              <a:rPr lang="en-US" dirty="0" smtClean="0">
                <a:solidFill>
                  <a:srgbClr val="00B0F0"/>
                </a:solidFill>
              </a:rPr>
              <a:t>4%</a:t>
            </a:r>
            <a:endParaRPr lang="en-US" dirty="0">
              <a:solidFill>
                <a:srgbClr val="00B0F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457200" y="228600"/>
            <a:ext cx="7467600" cy="1371600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4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dirty="0" smtClean="0"/>
              <a:t>Place Care is Received:</a:t>
            </a:r>
          </a:p>
          <a:p>
            <a:pPr algn="ctr"/>
            <a:r>
              <a:rPr lang="en-US" dirty="0" smtClean="0"/>
              <a:t>Chronic Conditions - 2008</a:t>
            </a:r>
            <a:endParaRPr lang="en-US" dirty="0"/>
          </a:p>
        </p:txBody>
      </p:sp>
      <p:graphicFrame>
        <p:nvGraphicFramePr>
          <p:cNvPr id="3" name="Content Placeholder 3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3968181906"/>
              </p:ext>
            </p:extLst>
          </p:nvPr>
        </p:nvGraphicFramePr>
        <p:xfrm>
          <a:off x="990600" y="1828800"/>
          <a:ext cx="7467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381000" y="5867400"/>
            <a:ext cx="60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% with 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81000" y="2819400"/>
            <a:ext cx="685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% with place for care</a:t>
            </a:r>
            <a:endParaRPr lang="en-US" sz="1200" dirty="0"/>
          </a:p>
        </p:txBody>
      </p:sp>
    </p:spTree>
    <p:extLst>
      <p:ext uri="{BB962C8B-B14F-4D97-AF65-F5344CB8AC3E}">
        <p14:creationId xmlns="" xmlns:p14="http://schemas.microsoft.com/office/powerpoint/2010/main" val="38462912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chart seriesIdx="3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graphicEl>
                                              <a:chart seriesIdx="3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graphicEl>
                                              <a:chart seriesIdx="3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3" grpId="0">
        <p:bldSub>
          <a:bldChart bld="series"/>
        </p:bldSub>
      </p:bldGraphic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Place Care is Received: </a:t>
            </a:r>
            <a:br>
              <a:rPr lang="en-US" dirty="0" smtClean="0"/>
            </a:br>
            <a:r>
              <a:rPr lang="en-US" dirty="0" smtClean="0"/>
              <a:t>Insurance Type - 2008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696200" cy="4525963"/>
          </a:xfrm>
        </p:spPr>
        <p:txBody>
          <a:bodyPr>
            <a:normAutofit/>
          </a:bodyPr>
          <a:lstStyle/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graphicFrame>
        <p:nvGraphicFramePr>
          <p:cNvPr id="4" name="Chart 3"/>
          <p:cNvGraphicFramePr/>
          <p:nvPr>
            <p:extLst>
              <p:ext uri="{D42A27DB-BD31-4B8C-83A1-F6EECF244321}">
                <p14:modId xmlns="" xmlns:p14="http://schemas.microsoft.com/office/powerpoint/2010/main" val="3940811094"/>
              </p:ext>
            </p:extLst>
          </p:nvPr>
        </p:nvGraphicFramePr>
        <p:xfrm>
          <a:off x="914400" y="1905000"/>
          <a:ext cx="7848600" cy="4953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81000" y="2819400"/>
            <a:ext cx="685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% with place for care</a:t>
            </a:r>
            <a:endParaRPr lang="en-US" sz="1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3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">
                                            <p:graphicEl>
                                              <a:chart seriesIdx="3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">
                                            <p:graphicEl>
                                              <a:chart seriesIdx="3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 uiExpand="1">
        <p:bldSub>
          <a:bldChart bld="series"/>
        </p:bldSub>
      </p:bldGraphic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Place Care is Received: </a:t>
            </a:r>
            <a:br>
              <a:rPr lang="en-US" dirty="0" smtClean="0"/>
            </a:br>
            <a:r>
              <a:rPr lang="en-US" dirty="0" smtClean="0"/>
              <a:t>Insurance Type - 2010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696200" cy="4525963"/>
          </a:xfrm>
        </p:spPr>
        <p:txBody>
          <a:bodyPr>
            <a:normAutofit/>
          </a:bodyPr>
          <a:lstStyle/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xmlns="" val="1741262954"/>
              </p:ext>
            </p:extLst>
          </p:nvPr>
        </p:nvGraphicFramePr>
        <p:xfrm>
          <a:off x="838200" y="1905000"/>
          <a:ext cx="7848600" cy="4953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81000" y="2819400"/>
            <a:ext cx="685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% with place for care</a:t>
            </a:r>
            <a:endParaRPr lang="en-US" sz="1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3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">
                                            <p:graphicEl>
                                              <a:chart seriesIdx="3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">
                                            <p:graphicEl>
                                              <a:chart seriesIdx="3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Chart bld="series"/>
        </p:bldSub>
      </p:bldGraphic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Place Care is Received:</a:t>
            </a:r>
            <a:br>
              <a:rPr lang="en-US" dirty="0" smtClean="0"/>
            </a:br>
            <a:r>
              <a:rPr lang="en-US" dirty="0" smtClean="0"/>
              <a:t>Region of Residence - 2008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621289880"/>
              </p:ext>
            </p:extLst>
          </p:nvPr>
        </p:nvGraphicFramePr>
        <p:xfrm>
          <a:off x="914400" y="1828800"/>
          <a:ext cx="7543800" cy="4876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81000" y="2819400"/>
            <a:ext cx="685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% with place for care</a:t>
            </a:r>
            <a:endParaRPr lang="en-US" sz="1200" dirty="0"/>
          </a:p>
        </p:txBody>
      </p:sp>
    </p:spTree>
    <p:extLst>
      <p:ext uri="{BB962C8B-B14F-4D97-AF65-F5344CB8AC3E}">
        <p14:creationId xmlns="" xmlns:p14="http://schemas.microsoft.com/office/powerpoint/2010/main" val="5282226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3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">
                                            <p:graphicEl>
                                              <a:chart seriesIdx="3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">
                                            <p:graphicEl>
                                              <a:chart seriesIdx="3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Chart bld="series"/>
        </p:bldSub>
      </p:bldGraphic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Project Aims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1. To estimate the proportion of Ohioans who have, or do not have, primary care</a:t>
            </a:r>
          </a:p>
          <a:p>
            <a:pPr>
              <a:buNone/>
            </a:pPr>
            <a:r>
              <a:rPr lang="en-US" dirty="0" smtClean="0"/>
              <a:t>2. To examine the association between having, or not having, primary care and unmet health needs, health status and health outcomes</a:t>
            </a:r>
          </a:p>
          <a:p>
            <a:pPr>
              <a:buNone/>
            </a:pPr>
            <a:r>
              <a:rPr lang="en-US" dirty="0" smtClean="0"/>
              <a:t>3. To develop an operational definition of Enhanced Primary care Home specific to Ohio policy, rules and laws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Place Care is Received:</a:t>
            </a:r>
            <a:br>
              <a:rPr lang="en-US" dirty="0" smtClean="0"/>
            </a:br>
            <a:r>
              <a:rPr lang="en-US" dirty="0" smtClean="0"/>
              <a:t>Region of Residence - 2010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268941666"/>
              </p:ext>
            </p:extLst>
          </p:nvPr>
        </p:nvGraphicFramePr>
        <p:xfrm>
          <a:off x="990600" y="1981200"/>
          <a:ext cx="7467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81000" y="2819400"/>
            <a:ext cx="685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% with place for care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xmlns="" val="5282226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3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">
                                            <p:graphicEl>
                                              <a:chart seriesIdx="3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">
                                            <p:graphicEl>
                                              <a:chart seriesIdx="3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Chart bld="series"/>
        </p:bldSub>
      </p:bldGraphic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457200" y="228600"/>
            <a:ext cx="7467600" cy="1371600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4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dirty="0" smtClean="0"/>
              <a:t>Place Care is Received:</a:t>
            </a:r>
          </a:p>
          <a:p>
            <a:pPr algn="ctr"/>
            <a:r>
              <a:rPr lang="en-US" dirty="0" smtClean="0"/>
              <a:t>Race and Ethnicity - 2008</a:t>
            </a:r>
            <a:endParaRPr lang="en-US" dirty="0"/>
          </a:p>
        </p:txBody>
      </p:sp>
      <p:graphicFrame>
        <p:nvGraphicFramePr>
          <p:cNvPr id="3" name="Content Placeholder 3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3968181906"/>
              </p:ext>
            </p:extLst>
          </p:nvPr>
        </p:nvGraphicFramePr>
        <p:xfrm>
          <a:off x="914400" y="1828800"/>
          <a:ext cx="7467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81000" y="2819400"/>
            <a:ext cx="6096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% with place for care</a:t>
            </a:r>
            <a:endParaRPr lang="en-US" sz="1200" dirty="0"/>
          </a:p>
        </p:txBody>
      </p:sp>
    </p:spTree>
    <p:extLst>
      <p:ext uri="{BB962C8B-B14F-4D97-AF65-F5344CB8AC3E}">
        <p14:creationId xmlns="" xmlns:p14="http://schemas.microsoft.com/office/powerpoint/2010/main" val="38462912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chart seriesIdx="3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graphicEl>
                                              <a:chart seriesIdx="3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graphicEl>
                                              <a:chart seriesIdx="3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3" grpId="0">
        <p:bldSub>
          <a:bldChart bld="series"/>
        </p:bldSub>
      </p:bldGraphic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457200" y="228600"/>
            <a:ext cx="7467600" cy="1371600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4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dirty="0" smtClean="0"/>
              <a:t>Place Care is Received:</a:t>
            </a:r>
          </a:p>
          <a:p>
            <a:pPr algn="ctr"/>
            <a:r>
              <a:rPr lang="en-US" dirty="0" smtClean="0"/>
              <a:t>Race and Ethnicity - 2010</a:t>
            </a:r>
            <a:endParaRPr lang="en-US" dirty="0"/>
          </a:p>
        </p:txBody>
      </p:sp>
      <p:graphicFrame>
        <p:nvGraphicFramePr>
          <p:cNvPr id="3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4273025025"/>
              </p:ext>
            </p:extLst>
          </p:nvPr>
        </p:nvGraphicFramePr>
        <p:xfrm>
          <a:off x="914400" y="1828800"/>
          <a:ext cx="7467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304800" y="3048000"/>
            <a:ext cx="685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% with place for care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xmlns="" val="38462912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chart seriesIdx="3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graphicEl>
                                              <a:chart seriesIdx="3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graphicEl>
                                              <a:chart seriesIdx="3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3" grpId="0">
        <p:bldSub>
          <a:bldChart bld="series"/>
        </p:bldSub>
      </p:bldGraphic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457200" y="304800"/>
            <a:ext cx="7467600" cy="1371600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4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dirty="0" smtClean="0"/>
              <a:t>Place Care is Received: </a:t>
            </a:r>
          </a:p>
          <a:p>
            <a:pPr algn="ctr"/>
            <a:r>
              <a:rPr lang="en-US" dirty="0" smtClean="0"/>
              <a:t>Socioeconomic Status - 2008</a:t>
            </a:r>
            <a:endParaRPr lang="en-US" dirty="0"/>
          </a:p>
        </p:txBody>
      </p:sp>
      <p:graphicFrame>
        <p:nvGraphicFramePr>
          <p:cNvPr id="3" name="Content Placeholder 3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1113498010"/>
              </p:ext>
            </p:extLst>
          </p:nvPr>
        </p:nvGraphicFramePr>
        <p:xfrm>
          <a:off x="990600" y="1981200"/>
          <a:ext cx="7467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381000" y="2819400"/>
            <a:ext cx="685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% with place for care</a:t>
            </a:r>
            <a:endParaRPr lang="en-US" sz="1200" dirty="0"/>
          </a:p>
        </p:txBody>
      </p:sp>
    </p:spTree>
    <p:extLst>
      <p:ext uri="{BB962C8B-B14F-4D97-AF65-F5344CB8AC3E}">
        <p14:creationId xmlns="" xmlns:p14="http://schemas.microsoft.com/office/powerpoint/2010/main" val="28239115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chart seriesIdx="3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graphicEl>
                                              <a:chart seriesIdx="3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graphicEl>
                                              <a:chart seriesIdx="3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3" grpId="0">
        <p:bldSub>
          <a:bldChart bld="series"/>
        </p:bldSub>
      </p:bldGraphic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457200" y="304800"/>
            <a:ext cx="7467600" cy="1371600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4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dirty="0" smtClean="0"/>
              <a:t>Place Care is Received: </a:t>
            </a:r>
          </a:p>
          <a:p>
            <a:pPr algn="ctr"/>
            <a:r>
              <a:rPr lang="en-US" dirty="0" smtClean="0"/>
              <a:t>Socioeconomic Status - 2010</a:t>
            </a:r>
            <a:endParaRPr lang="en-US" dirty="0"/>
          </a:p>
        </p:txBody>
      </p:sp>
      <p:graphicFrame>
        <p:nvGraphicFramePr>
          <p:cNvPr id="3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3385957722"/>
              </p:ext>
            </p:extLst>
          </p:nvPr>
        </p:nvGraphicFramePr>
        <p:xfrm>
          <a:off x="1066800" y="2057400"/>
          <a:ext cx="7467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381000" y="2819400"/>
            <a:ext cx="685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% with place for care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xmlns="" val="28239115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chart seriesIdx="3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graphicEl>
                                              <a:chart seriesIdx="3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graphicEl>
                                              <a:chart seriesIdx="3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3" grpId="0">
        <p:bldSub>
          <a:bldChart bld="series"/>
        </p:bldSub>
      </p:bldGraphic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7467600" cy="990600"/>
          </a:xfrm>
        </p:spPr>
        <p:txBody>
          <a:bodyPr/>
          <a:lstStyle/>
          <a:p>
            <a:pPr algn="ctr"/>
            <a:r>
              <a:rPr lang="en-US" dirty="0" smtClean="0"/>
              <a:t>Logic Model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ChangeAspect="1"/>
          </p:cNvGraphicFramePr>
          <p:nvPr>
            <p:ph idx="1"/>
          </p:nvPr>
        </p:nvGraphicFramePr>
        <p:xfrm>
          <a:off x="838200" y="1219200"/>
          <a:ext cx="7029450" cy="5286375"/>
        </p:xfrm>
        <a:graphic>
          <a:graphicData uri="http://schemas.openxmlformats.org/presentationml/2006/ole">
            <p:oleObj spid="_x0000_s1026" name="Document" r:id="rId3" imgW="9559443" imgH="7190180" progId="Word.Document.12">
              <p:embed/>
            </p:oleObj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534988" y="1069975"/>
          <a:ext cx="7639050" cy="5475288"/>
        </p:xfrm>
        <a:graphic>
          <a:graphicData uri="http://schemas.openxmlformats.org/presentationml/2006/ole">
            <p:oleObj spid="_x0000_s1027" name="Document" r:id="rId4" imgW="9605316" imgH="6899413" progId="Word.Document.12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7467600" cy="990600"/>
          </a:xfrm>
        </p:spPr>
        <p:txBody>
          <a:bodyPr/>
          <a:lstStyle/>
          <a:p>
            <a:pPr algn="ctr"/>
            <a:r>
              <a:rPr lang="en-US" dirty="0" smtClean="0"/>
              <a:t>Logic Model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ChangeAspect="1"/>
          </p:cNvGraphicFramePr>
          <p:nvPr>
            <p:ph idx="1"/>
          </p:nvPr>
        </p:nvGraphicFramePr>
        <p:xfrm>
          <a:off x="838200" y="1219200"/>
          <a:ext cx="7029450" cy="5286375"/>
        </p:xfrm>
        <a:graphic>
          <a:graphicData uri="http://schemas.openxmlformats.org/presentationml/2006/ole">
            <p:oleObj spid="_x0000_s3074" name="Document" r:id="rId3" imgW="9559443" imgH="7190180" progId="Word.Document.12">
              <p:embed/>
            </p:oleObj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534988" y="1069975"/>
          <a:ext cx="7639050" cy="5497513"/>
        </p:xfrm>
        <a:graphic>
          <a:graphicData uri="http://schemas.openxmlformats.org/presentationml/2006/ole">
            <p:oleObj spid="_x0000_s3075" name="Document" r:id="rId4" imgW="9605316" imgH="6927913" progId="Word.Document.12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7467600" cy="990600"/>
          </a:xfrm>
        </p:spPr>
        <p:txBody>
          <a:bodyPr/>
          <a:lstStyle/>
          <a:p>
            <a:pPr algn="ctr"/>
            <a:r>
              <a:rPr lang="en-US" dirty="0" smtClean="0"/>
              <a:t>Logic Model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ChangeAspect="1"/>
          </p:cNvGraphicFramePr>
          <p:nvPr>
            <p:ph idx="1"/>
          </p:nvPr>
        </p:nvGraphicFramePr>
        <p:xfrm>
          <a:off x="838200" y="1219200"/>
          <a:ext cx="7029450" cy="5286375"/>
        </p:xfrm>
        <a:graphic>
          <a:graphicData uri="http://schemas.openxmlformats.org/presentationml/2006/ole">
            <p:oleObj spid="_x0000_s25602" name="Document" r:id="rId3" imgW="9559443" imgH="7190180" progId="Word.Document.12">
              <p:embed/>
            </p:oleObj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534988" y="1069975"/>
          <a:ext cx="7639050" cy="5508625"/>
        </p:xfrm>
        <a:graphic>
          <a:graphicData uri="http://schemas.openxmlformats.org/presentationml/2006/ole">
            <p:oleObj spid="_x0000_s25603" name="Document" r:id="rId4" imgW="9605316" imgH="6942343" progId="Word.Document.12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Aim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What is the relationship between having primary care and ER use?</a:t>
            </a:r>
          </a:p>
          <a:p>
            <a:r>
              <a:rPr lang="en-US" dirty="0" smtClean="0"/>
              <a:t>What is the relationship between having primary care and access to care from a specialist?</a:t>
            </a:r>
          </a:p>
          <a:p>
            <a:r>
              <a:rPr lang="en-US" dirty="0" smtClean="0"/>
              <a:t>What is the relationship between having primary care and health status?</a:t>
            </a:r>
          </a:p>
          <a:p>
            <a:r>
              <a:rPr lang="en-US" dirty="0" smtClean="0"/>
              <a:t>What is the relationship between having primary care and health outcomes?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Aim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ER use: number of ER visits</a:t>
            </a:r>
          </a:p>
          <a:p>
            <a:r>
              <a:rPr lang="en-US" dirty="0" smtClean="0"/>
              <a:t>Access to a specialist: degree of difficulty seeing a specialist</a:t>
            </a:r>
          </a:p>
          <a:p>
            <a:r>
              <a:rPr lang="en-US" dirty="0" smtClean="0"/>
              <a:t>Health status: general health</a:t>
            </a:r>
          </a:p>
          <a:p>
            <a:r>
              <a:rPr lang="en-US" dirty="0" smtClean="0"/>
              <a:t>Health outcomes: number of hospitalizations; BMI; smoking status, Diabetes control</a:t>
            </a:r>
          </a:p>
          <a:p>
            <a:r>
              <a:rPr lang="en-US" dirty="0" smtClean="0"/>
              <a:t>Unmet needs: not filled a prescription due to cost; not get other health care needed, frequency of getting needed help coordinating care</a:t>
            </a:r>
          </a:p>
          <a:p>
            <a:r>
              <a:rPr lang="en-US" dirty="0" smtClean="0"/>
              <a:t>Rating of health care 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Defining Primary Care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550926" indent="-514350">
              <a:buFont typeface="+mj-lt"/>
              <a:buAutoNum type="arabicPeriod"/>
            </a:pPr>
            <a:r>
              <a:rPr lang="en-US" dirty="0" smtClean="0"/>
              <a:t>Usual source of care</a:t>
            </a:r>
          </a:p>
          <a:p>
            <a:pPr marL="852678" lvl="1" indent="-514350">
              <a:buAutoNum type="alphaLcPeriod"/>
            </a:pPr>
            <a:r>
              <a:rPr lang="en-US" dirty="0" smtClean="0"/>
              <a:t>yes/no</a:t>
            </a:r>
          </a:p>
          <a:p>
            <a:pPr marL="852678" lvl="1" indent="-514350">
              <a:buNone/>
            </a:pPr>
            <a:endParaRPr lang="en-US" dirty="0" smtClean="0"/>
          </a:p>
          <a:p>
            <a:pPr marL="550926" indent="-514350">
              <a:buFont typeface="+mj-lt"/>
              <a:buAutoNum type="arabicPeriod"/>
            </a:pPr>
            <a:r>
              <a:rPr lang="en-US" dirty="0" smtClean="0"/>
              <a:t>Place care is received</a:t>
            </a:r>
          </a:p>
          <a:p>
            <a:pPr marL="852678" lvl="1" indent="-514350">
              <a:buAutoNum type="alphaLcPeriod"/>
            </a:pPr>
            <a:r>
              <a:rPr lang="en-US" dirty="0" smtClean="0"/>
              <a:t>Clinic or health center</a:t>
            </a:r>
          </a:p>
          <a:p>
            <a:pPr marL="852678" lvl="1" indent="-514350">
              <a:buAutoNum type="alphaLcPeriod" startAt="2"/>
            </a:pPr>
            <a:r>
              <a:rPr lang="en-US" dirty="0" smtClean="0"/>
              <a:t>Doctor’s office or HMO</a:t>
            </a:r>
          </a:p>
          <a:p>
            <a:pPr marL="852678" lvl="1" indent="-514350">
              <a:buAutoNum type="alphaLcPeriod" startAt="3"/>
            </a:pPr>
            <a:r>
              <a:rPr lang="en-US" dirty="0" smtClean="0"/>
              <a:t>Hospital emergency room</a:t>
            </a:r>
          </a:p>
          <a:p>
            <a:pPr marL="852678" lvl="1" indent="-514350">
              <a:buAutoNum type="alphaLcPeriod" startAt="4"/>
            </a:pPr>
            <a:r>
              <a:rPr lang="en-US" dirty="0" smtClean="0"/>
              <a:t>Other </a:t>
            </a:r>
          </a:p>
          <a:p>
            <a:pPr marL="852678" lvl="1" indent="-514350">
              <a:buNone/>
            </a:pPr>
            <a:endParaRPr lang="en-US" dirty="0" smtClean="0"/>
          </a:p>
          <a:p>
            <a:pPr marL="550926" indent="-514350">
              <a:buFont typeface="+mj-lt"/>
              <a:buAutoNum type="arabicPeriod"/>
            </a:pPr>
            <a:r>
              <a:rPr lang="en-US" dirty="0" smtClean="0"/>
              <a:t>Levels of care use</a:t>
            </a:r>
          </a:p>
          <a:p>
            <a:pPr marL="852678" lvl="1" indent="-514350">
              <a:buAutoNum type="alphaLcPeriod"/>
            </a:pPr>
            <a:r>
              <a:rPr lang="en-US" dirty="0" smtClean="0"/>
              <a:t>Enhanced use</a:t>
            </a:r>
          </a:p>
          <a:p>
            <a:pPr marL="852678" lvl="1" indent="-514350">
              <a:buAutoNum type="alphaLcPeriod" startAt="2"/>
            </a:pPr>
            <a:r>
              <a:rPr lang="en-US" dirty="0" smtClean="0"/>
              <a:t>Limited use</a:t>
            </a:r>
          </a:p>
          <a:p>
            <a:pPr marL="852678" lvl="1" indent="-514350">
              <a:buAutoNum type="alphaLcPeriod" startAt="3"/>
            </a:pPr>
            <a:r>
              <a:rPr lang="en-US" dirty="0" smtClean="0"/>
              <a:t>No use</a:t>
            </a:r>
          </a:p>
          <a:p>
            <a:pPr marL="852678" lvl="1" indent="-514350"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7467600" cy="1905000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Having a Usual Source of Care is associated with: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362200"/>
            <a:ext cx="3657600" cy="2667000"/>
          </a:xfrm>
          <a:solidFill>
            <a:schemeClr val="tx1"/>
          </a:solidFill>
          <a:ln>
            <a:solidFill>
              <a:schemeClr val="bg1"/>
            </a:solidFill>
          </a:ln>
        </p:spPr>
        <p:txBody>
          <a:bodyPr/>
          <a:lstStyle/>
          <a:p>
            <a:r>
              <a:rPr lang="en-US" b="1" dirty="0" smtClean="0">
                <a:solidFill>
                  <a:schemeClr val="bg2"/>
                </a:solidFill>
              </a:rPr>
              <a:t>More</a:t>
            </a:r>
          </a:p>
          <a:p>
            <a:pPr lvl="1"/>
            <a:r>
              <a:rPr lang="en-US" dirty="0" smtClean="0">
                <a:solidFill>
                  <a:schemeClr val="bg2"/>
                </a:solidFill>
              </a:rPr>
              <a:t>ER visits *</a:t>
            </a:r>
          </a:p>
          <a:p>
            <a:pPr lvl="1"/>
            <a:r>
              <a:rPr lang="en-US" dirty="0" smtClean="0">
                <a:solidFill>
                  <a:schemeClr val="bg2"/>
                </a:solidFill>
              </a:rPr>
              <a:t>Hospital admissions *</a:t>
            </a:r>
          </a:p>
          <a:p>
            <a:pPr lvl="1"/>
            <a:r>
              <a:rPr lang="en-US" dirty="0" smtClean="0">
                <a:solidFill>
                  <a:schemeClr val="bg2"/>
                </a:solidFill>
              </a:rPr>
              <a:t>Control of diabetes *</a:t>
            </a:r>
          </a:p>
          <a:p>
            <a:pPr lvl="1"/>
            <a:r>
              <a:rPr lang="en-US" dirty="0" smtClean="0">
                <a:solidFill>
                  <a:schemeClr val="bg2"/>
                </a:solidFill>
              </a:rPr>
              <a:t>Satisfaction with health care *</a:t>
            </a:r>
            <a:endParaRPr lang="en-US" dirty="0">
              <a:solidFill>
                <a:schemeClr val="bg2"/>
              </a:solidFill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>
          <a:xfrm>
            <a:off x="4267200" y="2362200"/>
            <a:ext cx="3886200" cy="3200400"/>
          </a:xfrm>
          <a:solidFill>
            <a:schemeClr val="tx1"/>
          </a:solidFill>
          <a:ln>
            <a:solidFill>
              <a:schemeClr val="bg1"/>
            </a:solidFill>
          </a:ln>
        </p:spPr>
        <p:txBody>
          <a:bodyPr/>
          <a:lstStyle/>
          <a:p>
            <a:r>
              <a:rPr lang="en-US" b="1" dirty="0" smtClean="0">
                <a:solidFill>
                  <a:schemeClr val="bg2"/>
                </a:solidFill>
              </a:rPr>
              <a:t>Less</a:t>
            </a:r>
          </a:p>
          <a:p>
            <a:pPr lvl="1"/>
            <a:r>
              <a:rPr lang="en-US" dirty="0" smtClean="0">
                <a:solidFill>
                  <a:schemeClr val="bg2"/>
                </a:solidFill>
              </a:rPr>
              <a:t>Difficulty seeing a specialist *+</a:t>
            </a:r>
          </a:p>
          <a:p>
            <a:pPr lvl="1"/>
            <a:r>
              <a:rPr lang="en-US" dirty="0" smtClean="0">
                <a:solidFill>
                  <a:schemeClr val="bg2"/>
                </a:solidFill>
              </a:rPr>
              <a:t>Worse general health*</a:t>
            </a:r>
          </a:p>
          <a:p>
            <a:pPr lvl="1"/>
            <a:r>
              <a:rPr lang="en-US" dirty="0" smtClean="0">
                <a:solidFill>
                  <a:schemeClr val="bg2"/>
                </a:solidFill>
              </a:rPr>
              <a:t>Likely to smoke +</a:t>
            </a:r>
          </a:p>
          <a:p>
            <a:pPr lvl="1"/>
            <a:r>
              <a:rPr lang="en-US" dirty="0" smtClean="0">
                <a:solidFill>
                  <a:schemeClr val="bg2"/>
                </a:solidFill>
              </a:rPr>
              <a:t>Likely to report </a:t>
            </a:r>
            <a:r>
              <a:rPr lang="en-US" u="sng" dirty="0" smtClean="0">
                <a:solidFill>
                  <a:schemeClr val="bg2"/>
                </a:solidFill>
              </a:rPr>
              <a:t>not</a:t>
            </a:r>
            <a:r>
              <a:rPr lang="en-US" dirty="0" smtClean="0">
                <a:solidFill>
                  <a:schemeClr val="bg2"/>
                </a:solidFill>
              </a:rPr>
              <a:t> getting other needed care</a:t>
            </a:r>
            <a:endParaRPr lang="en-US" dirty="0">
              <a:solidFill>
                <a:schemeClr val="bg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320"/>
            <a:ext cx="91440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Outcomes by Place Care </a:t>
            </a:r>
            <a:br>
              <a:rPr lang="en-US" dirty="0" smtClean="0"/>
            </a:br>
            <a:r>
              <a:rPr lang="en-US" dirty="0" smtClean="0"/>
              <a:t>is Received</a:t>
            </a:r>
            <a:endParaRPr lang="en-US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278458949"/>
              </p:ext>
            </p:extLst>
          </p:nvPr>
        </p:nvGraphicFramePr>
        <p:xfrm>
          <a:off x="609600" y="1905000"/>
          <a:ext cx="7924800" cy="4161126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286000"/>
                <a:gridCol w="939800"/>
                <a:gridCol w="939800"/>
                <a:gridCol w="939800"/>
                <a:gridCol w="939800"/>
                <a:gridCol w="939800"/>
                <a:gridCol w="939800"/>
              </a:tblGrid>
              <a:tr h="480211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Clinic v. ER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Clinic v. Doctor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ER v. Doctor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34405">
                <a:tc>
                  <a:txBody>
                    <a:bodyPr/>
                    <a:lstStyle/>
                    <a:p>
                      <a:r>
                        <a:rPr lang="en-US" dirty="0" smtClean="0"/>
                        <a:t>ER Visits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3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300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3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300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3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300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43440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2008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3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/>
                        <a:t>more</a:t>
                      </a:r>
                      <a:endParaRPr lang="en-US" sz="1300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/>
                        <a:t>more</a:t>
                      </a:r>
                      <a:endParaRPr lang="en-US" sz="13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300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/>
                        <a:t>more</a:t>
                      </a:r>
                      <a:endParaRPr lang="en-US" sz="13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300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43440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2010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3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/>
                        <a:t>more</a:t>
                      </a:r>
                      <a:endParaRPr lang="en-US" sz="1300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300" dirty="0" smtClean="0"/>
                        <a:t>ns</a:t>
                      </a:r>
                      <a:endParaRPr lang="en-US" sz="13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300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/>
                        <a:t>more</a:t>
                      </a:r>
                      <a:endParaRPr lang="en-US" sz="13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300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434405">
                <a:tc>
                  <a:txBody>
                    <a:bodyPr/>
                    <a:lstStyle/>
                    <a:p>
                      <a:r>
                        <a:rPr lang="en-US" dirty="0" smtClean="0"/>
                        <a:t>Hospital admissions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3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300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3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300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3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300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43440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2008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3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/>
                        <a:t>more</a:t>
                      </a:r>
                      <a:endParaRPr lang="en-US" sz="1300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300" dirty="0" smtClean="0"/>
                        <a:t>ns</a:t>
                      </a:r>
                      <a:endParaRPr lang="en-US" sz="13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300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/>
                        <a:t>more</a:t>
                      </a:r>
                      <a:endParaRPr lang="en-US" sz="13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300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434405">
                <a:tc>
                  <a:txBody>
                    <a:bodyPr/>
                    <a:lstStyle/>
                    <a:p>
                      <a:r>
                        <a:rPr lang="en-US" dirty="0" smtClean="0"/>
                        <a:t>Difficulty seeing a specialist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3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300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3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300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3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300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43440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2008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3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/>
                        <a:t>more</a:t>
                      </a:r>
                      <a:endParaRPr lang="en-US" sz="1300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3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/>
                        <a:t>more</a:t>
                      </a:r>
                      <a:endParaRPr lang="en-US" sz="1300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/>
                        <a:t>more</a:t>
                      </a:r>
                      <a:endParaRPr lang="en-US" sz="13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300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43440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2010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3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/>
                        <a:t>more</a:t>
                      </a:r>
                      <a:endParaRPr lang="en-US" sz="1300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300" dirty="0" smtClean="0"/>
                        <a:t>ns</a:t>
                      </a:r>
                      <a:endParaRPr lang="en-US" sz="13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300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/>
                        <a:t>more</a:t>
                      </a:r>
                      <a:endParaRPr lang="en-US" sz="13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300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563273223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320"/>
            <a:ext cx="91440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Unmet Needs by Place Care </a:t>
            </a:r>
            <a:br>
              <a:rPr lang="en-US" dirty="0" smtClean="0"/>
            </a:br>
            <a:r>
              <a:rPr lang="en-US" dirty="0" smtClean="0"/>
              <a:t>is Received</a:t>
            </a:r>
            <a:endParaRPr lang="en-US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2736410"/>
              </p:ext>
            </p:extLst>
          </p:nvPr>
        </p:nvGraphicFramePr>
        <p:xfrm>
          <a:off x="457200" y="1600200"/>
          <a:ext cx="8153400" cy="3497991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508738"/>
                <a:gridCol w="940777"/>
                <a:gridCol w="940777"/>
                <a:gridCol w="940777"/>
                <a:gridCol w="940777"/>
                <a:gridCol w="940777"/>
                <a:gridCol w="940777"/>
              </a:tblGrid>
              <a:tr h="480211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Clinic v. ER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Clinic v. Doctor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ER v. Doctor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34405">
                <a:tc>
                  <a:txBody>
                    <a:bodyPr/>
                    <a:lstStyle/>
                    <a:p>
                      <a:r>
                        <a:rPr lang="en-US" dirty="0" smtClean="0"/>
                        <a:t>Not filled a prescription due to cost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3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300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3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300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3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300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43440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2008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3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/>
                        <a:t>more</a:t>
                      </a:r>
                      <a:endParaRPr lang="en-US" sz="1300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300" dirty="0" smtClean="0"/>
                        <a:t>ns</a:t>
                      </a:r>
                      <a:endParaRPr lang="en-US" sz="13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300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/>
                        <a:t>more</a:t>
                      </a:r>
                      <a:endParaRPr lang="en-US" sz="13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300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43440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2010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3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/>
                        <a:t>more</a:t>
                      </a:r>
                      <a:endParaRPr lang="en-US" sz="1300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300" dirty="0" smtClean="0"/>
                        <a:t>ns</a:t>
                      </a:r>
                      <a:endParaRPr lang="en-US" sz="13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300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/>
                        <a:t>more</a:t>
                      </a:r>
                      <a:endParaRPr lang="en-US" sz="13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300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434405">
                <a:tc>
                  <a:txBody>
                    <a:bodyPr/>
                    <a:lstStyle/>
                    <a:p>
                      <a:r>
                        <a:rPr lang="en-US" dirty="0" smtClean="0"/>
                        <a:t>Not get other</a:t>
                      </a:r>
                      <a:r>
                        <a:rPr lang="en-US" baseline="0" dirty="0" smtClean="0"/>
                        <a:t> health care needed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3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300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3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300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3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300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43440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2008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3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/>
                        <a:t>more</a:t>
                      </a:r>
                      <a:endParaRPr lang="en-US" sz="1300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300" dirty="0" smtClean="0"/>
                        <a:t>ns</a:t>
                      </a:r>
                      <a:endParaRPr lang="en-US" sz="13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300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/>
                        <a:t>more</a:t>
                      </a:r>
                      <a:endParaRPr lang="en-US" sz="13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300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43440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2010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300" dirty="0" smtClean="0"/>
                        <a:t>ns</a:t>
                      </a:r>
                      <a:endParaRPr lang="en-US" sz="13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300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300" dirty="0" smtClean="0"/>
                        <a:t>ns</a:t>
                      </a:r>
                      <a:endParaRPr lang="en-US" sz="13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300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/>
                        <a:t>more</a:t>
                      </a:r>
                      <a:endParaRPr lang="en-US" sz="13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300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4119220701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320"/>
            <a:ext cx="91440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Select Variables by Place Care </a:t>
            </a:r>
            <a:br>
              <a:rPr lang="en-US" dirty="0" smtClean="0"/>
            </a:br>
            <a:r>
              <a:rPr lang="en-US" dirty="0" smtClean="0"/>
              <a:t>is Received</a:t>
            </a:r>
            <a:endParaRPr lang="en-US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965910175"/>
              </p:ext>
            </p:extLst>
          </p:nvPr>
        </p:nvGraphicFramePr>
        <p:xfrm>
          <a:off x="609600" y="1905000"/>
          <a:ext cx="7924802" cy="4389856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035728"/>
                <a:gridCol w="818834"/>
                <a:gridCol w="1014048"/>
                <a:gridCol w="1014048"/>
                <a:gridCol w="1014048"/>
                <a:gridCol w="1014048"/>
                <a:gridCol w="1014048"/>
              </a:tblGrid>
              <a:tr h="480211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Clinic v. ER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Clinic v. Doctor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ER v. Doctor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34405">
                <a:tc>
                  <a:txBody>
                    <a:bodyPr/>
                    <a:lstStyle/>
                    <a:p>
                      <a:r>
                        <a:rPr lang="en-US" dirty="0" smtClean="0"/>
                        <a:t>General</a:t>
                      </a:r>
                      <a:r>
                        <a:rPr lang="en-US" baseline="0" dirty="0" smtClean="0"/>
                        <a:t> Health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3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300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3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300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3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300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43440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2008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300" dirty="0" smtClean="0"/>
                        <a:t>ns</a:t>
                      </a:r>
                      <a:endParaRPr lang="en-US" sz="13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300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3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/>
                        <a:t>better</a:t>
                      </a:r>
                      <a:endParaRPr lang="en-US" sz="1300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3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/>
                        <a:t>better</a:t>
                      </a:r>
                      <a:endParaRPr lang="en-US" sz="1300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43440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2010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300" dirty="0" smtClean="0"/>
                        <a:t>ns</a:t>
                      </a:r>
                      <a:endParaRPr lang="en-US" sz="13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300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300" dirty="0" smtClean="0"/>
                        <a:t>ns</a:t>
                      </a:r>
                      <a:endParaRPr lang="en-US" sz="13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300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3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/>
                        <a:t>better</a:t>
                      </a:r>
                      <a:endParaRPr lang="en-US" sz="1300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434405">
                <a:tc>
                  <a:txBody>
                    <a:bodyPr/>
                    <a:lstStyle/>
                    <a:p>
                      <a:r>
                        <a:rPr lang="en-US" dirty="0" smtClean="0"/>
                        <a:t>Health care</a:t>
                      </a:r>
                      <a:r>
                        <a:rPr lang="en-US" baseline="0" dirty="0" smtClean="0"/>
                        <a:t> rating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43440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2008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/>
                        <a:t>better</a:t>
                      </a:r>
                      <a:endParaRPr lang="en-US" sz="13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300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3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/>
                        <a:t>better</a:t>
                      </a:r>
                      <a:endParaRPr lang="en-US" sz="1300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3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/>
                        <a:t>better</a:t>
                      </a:r>
                      <a:endParaRPr lang="en-US" sz="1300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43440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2010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300" dirty="0" smtClean="0"/>
                        <a:t>ns</a:t>
                      </a:r>
                      <a:endParaRPr lang="en-US" sz="13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300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300" dirty="0" smtClean="0"/>
                        <a:t>ns</a:t>
                      </a:r>
                      <a:endParaRPr lang="en-US" sz="13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300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3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/>
                        <a:t>better</a:t>
                      </a:r>
                      <a:endParaRPr lang="en-US" sz="1300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434405">
                <a:tc>
                  <a:txBody>
                    <a:bodyPr/>
                    <a:lstStyle/>
                    <a:p>
                      <a:r>
                        <a:rPr lang="en-US" dirty="0" smtClean="0"/>
                        <a:t>Smoking status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3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300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3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300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3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300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43440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2008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3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/>
                        <a:t>more</a:t>
                      </a:r>
                      <a:endParaRPr lang="en-US" sz="1300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300" dirty="0" smtClean="0"/>
                        <a:t>ns</a:t>
                      </a:r>
                      <a:endParaRPr lang="en-US" sz="13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300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/>
                        <a:t>more</a:t>
                      </a:r>
                      <a:endParaRPr lang="en-US" sz="13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300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43440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2010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3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/>
                        <a:t>more</a:t>
                      </a:r>
                      <a:endParaRPr lang="en-US" sz="1300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300" dirty="0" smtClean="0"/>
                        <a:t>ns</a:t>
                      </a:r>
                      <a:endParaRPr lang="en-US" sz="13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300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/>
                        <a:t>more</a:t>
                      </a:r>
                      <a:endParaRPr lang="en-US" sz="13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300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997231761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dirty="0" smtClean="0"/>
              <a:t>Policy Considerations 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Additional questions/revision of current questions would promote better population level data on primary care and its association with outcomes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dirty="0" smtClean="0"/>
              <a:t>Policy Considerations 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Although the Hispanic population continues to lag behind other racial and ethnic groups in having a usual source of care, they experienced a 6% increase between 2008 and 2010.</a:t>
            </a:r>
          </a:p>
          <a:p>
            <a:pPr lvl="1"/>
            <a:r>
              <a:rPr lang="en-US" dirty="0" smtClean="0"/>
              <a:t>Factors associated with this increase should be investigated.</a:t>
            </a:r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447800"/>
            <a:ext cx="7467600" cy="1447800"/>
          </a:xfrm>
        </p:spPr>
        <p:txBody>
          <a:bodyPr>
            <a:noAutofit/>
          </a:bodyPr>
          <a:lstStyle/>
          <a:p>
            <a:r>
              <a:rPr lang="en-US" sz="2800" dirty="0" smtClean="0"/>
              <a:t>Reduction in use of ER as a usual source of care must address the primary factors associated with high ER utilization among Ohioans: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3352800"/>
            <a:ext cx="3657600" cy="4525963"/>
          </a:xfrm>
        </p:spPr>
        <p:txBody>
          <a:bodyPr>
            <a:normAutofit/>
          </a:bodyPr>
          <a:lstStyle/>
          <a:p>
            <a:pPr lvl="1"/>
            <a:r>
              <a:rPr lang="en-US" sz="2600" dirty="0" smtClean="0"/>
              <a:t>Uninsured (&gt;15% in 2008 and 2010)</a:t>
            </a:r>
          </a:p>
          <a:p>
            <a:pPr lvl="1"/>
            <a:r>
              <a:rPr lang="en-US" sz="2600" dirty="0" smtClean="0"/>
              <a:t>&lt;100%FPL</a:t>
            </a:r>
          </a:p>
          <a:p>
            <a:pPr lvl="1"/>
            <a:r>
              <a:rPr lang="en-US" sz="2600" dirty="0" smtClean="0"/>
              <a:t>Medicaid</a:t>
            </a:r>
          </a:p>
          <a:p>
            <a:pPr lvl="1"/>
            <a:r>
              <a:rPr lang="en-US" sz="2600" dirty="0" smtClean="0"/>
              <a:t>Dual eligible</a:t>
            </a:r>
          </a:p>
          <a:p>
            <a:pPr lvl="1"/>
            <a:r>
              <a:rPr lang="en-US" sz="2600" dirty="0" smtClean="0"/>
              <a:t>African American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3352800"/>
            <a:ext cx="3657600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Chronic mental health</a:t>
            </a:r>
          </a:p>
          <a:p>
            <a:r>
              <a:rPr lang="en-US" dirty="0" smtClean="0"/>
              <a:t>18-24</a:t>
            </a:r>
          </a:p>
          <a:p>
            <a:r>
              <a:rPr lang="en-US" dirty="0" smtClean="0"/>
              <a:t>101-138%FPL</a:t>
            </a:r>
          </a:p>
          <a:p>
            <a:r>
              <a:rPr lang="en-US" dirty="0" smtClean="0"/>
              <a:t>139-150%FPL</a:t>
            </a:r>
          </a:p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33400" y="304800"/>
            <a:ext cx="7239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 smtClean="0"/>
              <a:t>Policy Considerations </a:t>
            </a:r>
            <a:endParaRPr lang="en-US" sz="4800" dirty="0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dirty="0" smtClean="0"/>
              <a:t>Policy Considerations</a:t>
            </a:r>
            <a:endParaRPr lang="en-US" sz="4800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As income increases, a larger percentage of Ohioans have a doctor as their usual source of care while smaller percentages have either a clinic or the ER</a:t>
            </a:r>
            <a:endParaRPr lang="en-US" dirty="0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dirty="0" smtClean="0"/>
              <a:t>Policy Considerations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 select unmet needs (not filling a prescription due to cost; not getting other needed health care), having a usual source of care was critical in both 2008 and 2010.</a:t>
            </a:r>
          </a:p>
          <a:p>
            <a:pPr lvl="1"/>
            <a:r>
              <a:rPr lang="en-US" dirty="0" smtClean="0"/>
              <a:t>However, whether that usual source of care was a clinic or a doctor did not matter. </a:t>
            </a:r>
            <a:endParaRPr lang="en-US" dirty="0"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dirty="0" smtClean="0"/>
              <a:t>Next Steps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Development of multivariate models to predict the likelihood of having primary care</a:t>
            </a:r>
          </a:p>
          <a:p>
            <a:r>
              <a:rPr lang="en-US" dirty="0" smtClean="0"/>
              <a:t>Continued examination of the relationship between primary care and health outcomes and unmet needs</a:t>
            </a:r>
          </a:p>
          <a:p>
            <a:r>
              <a:rPr lang="en-US" dirty="0" smtClean="0"/>
              <a:t>Comparison of findings to MEPS data 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Three Levels of Primary Care Use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50926" indent="-514350">
              <a:buFont typeface="+mj-lt"/>
              <a:buAutoNum type="arabicPeriod"/>
            </a:pPr>
            <a:r>
              <a:rPr lang="en-US" dirty="0" smtClean="0"/>
              <a:t>Enhanced use</a:t>
            </a:r>
          </a:p>
          <a:p>
            <a:pPr marL="852678" lvl="1" indent="-514350"/>
            <a:r>
              <a:rPr lang="en-US" dirty="0" smtClean="0"/>
              <a:t>Received a routine check-up during previous year</a:t>
            </a:r>
          </a:p>
          <a:p>
            <a:pPr marL="550926" indent="-514350">
              <a:buFont typeface="+mj-lt"/>
              <a:buAutoNum type="arabicPeriod"/>
            </a:pPr>
            <a:r>
              <a:rPr lang="en-US" dirty="0" smtClean="0"/>
              <a:t>Limited use</a:t>
            </a:r>
          </a:p>
          <a:p>
            <a:pPr marL="852678" lvl="1" indent="-514350"/>
            <a:r>
              <a:rPr lang="en-US" dirty="0" smtClean="0"/>
              <a:t>No routine check-up; visited a doctor during previous year</a:t>
            </a:r>
          </a:p>
          <a:p>
            <a:pPr marL="550926" indent="-514350">
              <a:buFont typeface="+mj-lt"/>
              <a:buAutoNum type="arabicPeriod"/>
            </a:pPr>
            <a:r>
              <a:rPr lang="en-US" dirty="0" smtClean="0"/>
              <a:t>No use</a:t>
            </a:r>
          </a:p>
          <a:p>
            <a:pPr marL="852678" lvl="1" indent="-514350"/>
            <a:r>
              <a:rPr lang="en-US" dirty="0" smtClean="0"/>
              <a:t>No routine check up; did not visit a doctor during previous year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Appendix</a:t>
            </a:r>
            <a:endParaRPr lang="en-US" dirty="0"/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ontent Placeholder 3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381841237"/>
              </p:ext>
            </p:extLst>
          </p:nvPr>
        </p:nvGraphicFramePr>
        <p:xfrm>
          <a:off x="762000" y="1905000"/>
          <a:ext cx="7467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itle 1"/>
          <p:cNvSpPr txBox="1">
            <a:spLocks/>
          </p:cNvSpPr>
          <p:nvPr/>
        </p:nvSpPr>
        <p:spPr>
          <a:xfrm>
            <a:off x="457200" y="228600"/>
            <a:ext cx="7467600" cy="1371600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4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dirty="0" smtClean="0"/>
              <a:t>Usual Source of Care:</a:t>
            </a:r>
          </a:p>
          <a:p>
            <a:pPr algn="ctr"/>
            <a:r>
              <a:rPr lang="en-US" dirty="0" smtClean="0"/>
              <a:t>Gender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28600" y="3124200"/>
            <a:ext cx="685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% with a usual source of care</a:t>
            </a:r>
            <a:endParaRPr lang="en-US" sz="1200" dirty="0"/>
          </a:p>
        </p:txBody>
      </p:sp>
    </p:spTree>
    <p:extLst>
      <p:ext uri="{BB962C8B-B14F-4D97-AF65-F5344CB8AC3E}">
        <p14:creationId xmlns="" xmlns:p14="http://schemas.microsoft.com/office/powerpoint/2010/main" val="10982124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chart seriesIdx="3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graphicEl>
                                              <a:chart seriesIdx="3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graphicEl>
                                              <a:chart seriesIdx="3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" grpId="0" uiExpand="1">
        <p:bldSub>
          <a:bldChart bld="series"/>
        </p:bldSub>
      </p:bldGraphic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457200" y="228600"/>
            <a:ext cx="7467600" cy="1447800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4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dirty="0" smtClean="0"/>
              <a:t>Place Care is Received:</a:t>
            </a:r>
          </a:p>
          <a:p>
            <a:pPr algn="ctr"/>
            <a:r>
              <a:rPr lang="en-US" dirty="0" smtClean="0"/>
              <a:t>Age - 2008</a:t>
            </a:r>
            <a:endParaRPr lang="en-US" dirty="0"/>
          </a:p>
        </p:txBody>
      </p:sp>
      <p:graphicFrame>
        <p:nvGraphicFramePr>
          <p:cNvPr id="3" name="Content Placeholder 3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2346525778"/>
              </p:ext>
            </p:extLst>
          </p:nvPr>
        </p:nvGraphicFramePr>
        <p:xfrm>
          <a:off x="762000" y="1752600"/>
          <a:ext cx="7467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228600" y="2819400"/>
            <a:ext cx="685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% with place for care</a:t>
            </a:r>
            <a:endParaRPr lang="en-US" sz="1200" dirty="0"/>
          </a:p>
        </p:txBody>
      </p:sp>
    </p:spTree>
    <p:extLst>
      <p:ext uri="{BB962C8B-B14F-4D97-AF65-F5344CB8AC3E}">
        <p14:creationId xmlns="" xmlns:p14="http://schemas.microsoft.com/office/powerpoint/2010/main" val="14436741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chart seriesIdx="3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graphicEl>
                                              <a:chart seriesIdx="3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graphicEl>
                                              <a:chart seriesIdx="3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3" grpId="0">
        <p:bldSub>
          <a:bldChart bld="series"/>
        </p:bldSub>
      </p:bldGraphic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457200" y="228600"/>
            <a:ext cx="7467600" cy="1447800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4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dirty="0" smtClean="0"/>
              <a:t>Place Care is Received:</a:t>
            </a:r>
          </a:p>
          <a:p>
            <a:pPr algn="ctr"/>
            <a:r>
              <a:rPr lang="en-US" dirty="0" smtClean="0"/>
              <a:t>Age - 2010</a:t>
            </a:r>
            <a:endParaRPr lang="en-US" dirty="0"/>
          </a:p>
        </p:txBody>
      </p:sp>
      <p:graphicFrame>
        <p:nvGraphicFramePr>
          <p:cNvPr id="3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3307295369"/>
              </p:ext>
            </p:extLst>
          </p:nvPr>
        </p:nvGraphicFramePr>
        <p:xfrm>
          <a:off x="914400" y="1752600"/>
          <a:ext cx="7467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381000" y="2819400"/>
            <a:ext cx="685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% with place for care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xmlns="" val="14436741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chart seriesIdx="3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graphicEl>
                                              <a:chart seriesIdx="3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graphicEl>
                                              <a:chart seriesIdx="3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3" grpId="0">
        <p:bldSub>
          <a:bldChart bld="series"/>
        </p:bldSub>
      </p:bldGraphic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ontent Placeholder 3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381841237"/>
              </p:ext>
            </p:extLst>
          </p:nvPr>
        </p:nvGraphicFramePr>
        <p:xfrm>
          <a:off x="990600" y="2057400"/>
          <a:ext cx="7391400" cy="42973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itle 1"/>
          <p:cNvSpPr txBox="1">
            <a:spLocks/>
          </p:cNvSpPr>
          <p:nvPr/>
        </p:nvSpPr>
        <p:spPr>
          <a:xfrm>
            <a:off x="457200" y="228600"/>
            <a:ext cx="7467600" cy="1371600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4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dirty="0" smtClean="0"/>
              <a:t>Place Care is Received:</a:t>
            </a:r>
          </a:p>
          <a:p>
            <a:pPr algn="ctr"/>
            <a:r>
              <a:rPr lang="en-US" dirty="0" smtClean="0"/>
              <a:t>Gender - 2008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81000" y="2819400"/>
            <a:ext cx="685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% with place for care</a:t>
            </a:r>
            <a:endParaRPr lang="en-US" sz="1200" dirty="0"/>
          </a:p>
        </p:txBody>
      </p:sp>
    </p:spTree>
    <p:extLst>
      <p:ext uri="{BB962C8B-B14F-4D97-AF65-F5344CB8AC3E}">
        <p14:creationId xmlns="" xmlns:p14="http://schemas.microsoft.com/office/powerpoint/2010/main" val="10982124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chart seriesIdx="3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">
                                            <p:graphicEl>
                                              <a:chart seriesIdx="3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">
                                            <p:graphicEl>
                                              <a:chart seriesIdx="3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" grpId="0">
        <p:bldSub>
          <a:bldChart bld="series"/>
        </p:bldSub>
      </p:bldGraphic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118076020"/>
              </p:ext>
            </p:extLst>
          </p:nvPr>
        </p:nvGraphicFramePr>
        <p:xfrm>
          <a:off x="990600" y="2057400"/>
          <a:ext cx="7391400" cy="42973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itle 1"/>
          <p:cNvSpPr txBox="1">
            <a:spLocks/>
          </p:cNvSpPr>
          <p:nvPr/>
        </p:nvSpPr>
        <p:spPr>
          <a:xfrm>
            <a:off x="457200" y="228600"/>
            <a:ext cx="7467600" cy="1371600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4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dirty="0" smtClean="0"/>
              <a:t>Place Care is Received:</a:t>
            </a:r>
          </a:p>
          <a:p>
            <a:pPr algn="ctr"/>
            <a:r>
              <a:rPr lang="en-US" dirty="0" smtClean="0"/>
              <a:t>Gender - 2010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81000" y="2819400"/>
            <a:ext cx="685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% with place for care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xmlns="" val="10982124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chart seriesIdx="3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">
                                            <p:graphicEl>
                                              <a:chart seriesIdx="3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">
                                            <p:graphicEl>
                                              <a:chart seriesIdx="3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" grpId="0">
        <p:bldSub>
          <a:bldChart bld="series"/>
        </p:bldSub>
      </p:bldGraphic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Level of Care Use: </a:t>
            </a:r>
            <a:br>
              <a:rPr lang="en-US" dirty="0" smtClean="0"/>
            </a:br>
            <a:r>
              <a:rPr lang="en-US" dirty="0" smtClean="0"/>
              <a:t>Insurance Type - 2008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696200" cy="4525963"/>
          </a:xfrm>
        </p:spPr>
        <p:txBody>
          <a:bodyPr>
            <a:normAutofit/>
          </a:bodyPr>
          <a:lstStyle/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xmlns="" val="138685661"/>
              </p:ext>
            </p:extLst>
          </p:nvPr>
        </p:nvGraphicFramePr>
        <p:xfrm>
          <a:off x="914400" y="1905000"/>
          <a:ext cx="6248400" cy="4953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315200" y="2286000"/>
            <a:ext cx="1247775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305675" y="3429000"/>
            <a:ext cx="1390650" cy="885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457200" y="3048000"/>
            <a:ext cx="5334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% level of care use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xmlns="" val="1873939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3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">
                                            <p:graphicEl>
                                              <a:chart seriesIdx="3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">
                                            <p:graphicEl>
                                              <a:chart seriesIdx="3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4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">
                                            <p:graphicEl>
                                              <a:chart seriesIdx="4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4">
                                            <p:graphicEl>
                                              <a:chart seriesIdx="4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5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4">
                                            <p:graphicEl>
                                              <a:chart seriesIdx="5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4">
                                            <p:graphicEl>
                                              <a:chart seriesIdx="5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6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4">
                                            <p:graphicEl>
                                              <a:chart seriesIdx="6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4">
                                            <p:graphicEl>
                                              <a:chart seriesIdx="6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7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4">
                                            <p:graphicEl>
                                              <a:chart seriesIdx="7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4">
                                            <p:graphicEl>
                                              <a:chart seriesIdx="7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Chart bld="series"/>
        </p:bldSub>
      </p:bldGraphic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Level of Care Use:</a:t>
            </a:r>
            <a:br>
              <a:rPr lang="en-US" dirty="0" smtClean="0"/>
            </a:br>
            <a:r>
              <a:rPr lang="en-US" dirty="0" smtClean="0"/>
              <a:t>Region of Residence 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48576515"/>
              </p:ext>
            </p:extLst>
          </p:nvPr>
        </p:nvGraphicFramePr>
        <p:xfrm>
          <a:off x="685800" y="1981200"/>
          <a:ext cx="6705600" cy="4876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162800" y="2362200"/>
            <a:ext cx="1619048" cy="2257143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28600" y="2971800"/>
            <a:ext cx="685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% with a usual source of care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xmlns="" val="37908129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3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graphicEl>
                                              <a:chart seriesIdx="3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graphicEl>
                                              <a:chart seriesIdx="3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4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graphicEl>
                                              <a:chart seriesIdx="4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graphicEl>
                                              <a:chart seriesIdx="4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5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graphicEl>
                                              <a:chart seriesIdx="5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graphicEl>
                                              <a:chart seriesIdx="5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6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>
                                            <p:graphicEl>
                                              <a:chart seriesIdx="6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>
                                            <p:graphicEl>
                                              <a:chart seriesIdx="6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Chart bld="series"/>
        </p:bldSub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7543800" cy="71628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Sociodemographic </a:t>
            </a:r>
            <a:r>
              <a:rPr lang="en-US" dirty="0"/>
              <a:t>Variables</a:t>
            </a:r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xmlns="" val="329380932"/>
              </p:ext>
            </p:extLst>
          </p:nvPr>
        </p:nvGraphicFramePr>
        <p:xfrm>
          <a:off x="533400" y="1066800"/>
          <a:ext cx="8077200" cy="5486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5241691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7467600" cy="1143000"/>
          </a:xfrm>
        </p:spPr>
        <p:txBody>
          <a:bodyPr/>
          <a:lstStyle/>
          <a:p>
            <a:pPr algn="ctr"/>
            <a:r>
              <a:rPr lang="en-US" dirty="0" smtClean="0"/>
              <a:t>Logic Model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ChangeAspect="1"/>
          </p:cNvGraphicFramePr>
          <p:nvPr>
            <p:ph idx="1"/>
          </p:nvPr>
        </p:nvGraphicFramePr>
        <p:xfrm>
          <a:off x="838200" y="1219200"/>
          <a:ext cx="7029450" cy="5286375"/>
        </p:xfrm>
        <a:graphic>
          <a:graphicData uri="http://schemas.openxmlformats.org/presentationml/2006/ole">
            <p:oleObj spid="_x0000_s2050" name="Document" r:id="rId3" imgW="9559443" imgH="7190180" progId="Word.Document.12">
              <p:embed/>
            </p:oleObj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534988" y="1069975"/>
          <a:ext cx="7639050" cy="5475288"/>
        </p:xfrm>
        <a:graphic>
          <a:graphicData uri="http://schemas.openxmlformats.org/presentationml/2006/ole">
            <p:oleObj spid="_x0000_s2051" name="Document" r:id="rId4" imgW="9605316" imgH="6899413" progId="Word.Document.12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533400"/>
            <a:ext cx="7470648" cy="1143000"/>
          </a:xfrm>
        </p:spPr>
        <p:txBody>
          <a:bodyPr>
            <a:normAutofit/>
          </a:bodyPr>
          <a:lstStyle/>
          <a:p>
            <a:pPr algn="ctr"/>
            <a:r>
              <a:rPr lang="en-US" sz="4800" dirty="0" smtClean="0"/>
              <a:t>Expanded Focus</a:t>
            </a:r>
            <a:endParaRPr lang="en-US" sz="4800" dirty="0"/>
          </a:p>
        </p:txBody>
      </p:sp>
      <p:sp>
        <p:nvSpPr>
          <p:cNvPr id="7" name="TextBox 6"/>
          <p:cNvSpPr txBox="1"/>
          <p:nvPr/>
        </p:nvSpPr>
        <p:spPr>
          <a:xfrm>
            <a:off x="1600200" y="2209800"/>
            <a:ext cx="49530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/>
              <a:t>INDIVIDUALS WITH CHRONIC CONDITIONS</a:t>
            </a:r>
            <a:endParaRPr lang="en-US" sz="36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Patient Protection and Affordable Care 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Title II: Role of Public Programs</a:t>
            </a:r>
          </a:p>
          <a:p>
            <a:pPr lvl="1"/>
            <a:r>
              <a:rPr lang="en-US" dirty="0" smtClean="0"/>
              <a:t>Subtitle I: Improving the Quality of Medicaid for Patients and Providers</a:t>
            </a:r>
          </a:p>
          <a:p>
            <a:pPr lvl="2"/>
            <a:r>
              <a:rPr lang="en-US" dirty="0" smtClean="0"/>
              <a:t>Section 2703: State Option to Provide Health Homes for Enrollees with Chronic Conditions</a:t>
            </a:r>
          </a:p>
          <a:p>
            <a:pPr lvl="2"/>
            <a:r>
              <a:rPr lang="en-US" dirty="0" smtClean="0"/>
              <a:t>Eligible individuals: </a:t>
            </a:r>
          </a:p>
          <a:p>
            <a:pPr lvl="3"/>
            <a:r>
              <a:rPr lang="en-US" dirty="0" smtClean="0"/>
              <a:t>Eligible for State assistance</a:t>
            </a:r>
          </a:p>
          <a:p>
            <a:pPr lvl="3"/>
            <a:r>
              <a:rPr lang="en-US" dirty="0" smtClean="0"/>
              <a:t>Has at least:</a:t>
            </a:r>
          </a:p>
          <a:p>
            <a:pPr lvl="4"/>
            <a:r>
              <a:rPr lang="en-US" dirty="0" smtClean="0"/>
              <a:t>2 chronic conditions</a:t>
            </a:r>
          </a:p>
          <a:p>
            <a:pPr lvl="4"/>
            <a:r>
              <a:rPr lang="en-US" dirty="0" smtClean="0"/>
              <a:t>1 chronic condition and is at risk of having a second chronic condition; or</a:t>
            </a:r>
          </a:p>
          <a:p>
            <a:pPr lvl="4"/>
            <a:r>
              <a:rPr lang="en-US" dirty="0" smtClean="0"/>
              <a:t>1 serious and persistent metal health condition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chnic">
  <a:themeElements>
    <a:clrScheme name="Technic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4856</TotalTime>
  <Words>1737</Words>
  <Application>Microsoft Office PowerPoint</Application>
  <PresentationFormat>On-screen Show (4:3)</PresentationFormat>
  <Paragraphs>605</Paragraphs>
  <Slides>57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57</vt:i4>
      </vt:variant>
    </vt:vector>
  </HeadingPairs>
  <TitlesOfParts>
    <vt:vector size="59" baseType="lpstr">
      <vt:lpstr>Technic</vt:lpstr>
      <vt:lpstr>Document</vt:lpstr>
      <vt:lpstr>Snapshot of Determinants for an Enhanced Primary care Home Initiative: Current Status of Primary Care and Policy Considerations</vt:lpstr>
      <vt:lpstr>Agenda</vt:lpstr>
      <vt:lpstr>Project Aims</vt:lpstr>
      <vt:lpstr>Defining Primary Care</vt:lpstr>
      <vt:lpstr>Three Levels of Primary Care Use </vt:lpstr>
      <vt:lpstr>Sociodemographic Variables</vt:lpstr>
      <vt:lpstr>Logic Model</vt:lpstr>
      <vt:lpstr>Expanded Focus</vt:lpstr>
      <vt:lpstr>Patient Protection and Affordable Care Act</vt:lpstr>
      <vt:lpstr>Chronic Conditions</vt:lpstr>
      <vt:lpstr>Chronic Groups</vt:lpstr>
      <vt:lpstr>Aim 1</vt:lpstr>
      <vt:lpstr>Slide 13</vt:lpstr>
      <vt:lpstr>Usual Source of Care:  Insurance Type</vt:lpstr>
      <vt:lpstr>Usual Source of Care: Region of Residence</vt:lpstr>
      <vt:lpstr>Slide 16</vt:lpstr>
      <vt:lpstr>Slide 17</vt:lpstr>
      <vt:lpstr>Slide 18</vt:lpstr>
      <vt:lpstr>Place Care is Received</vt:lpstr>
      <vt:lpstr>Place Care is Received - 2008 Doctor’s Office or HMO: 73.6% all Ohioans</vt:lpstr>
      <vt:lpstr>Place Care is Received - 2010 Doctor’s Office or HMO: 72.5% all Ohioans</vt:lpstr>
      <vt:lpstr>Place Care is Received - 2008 Clinic: 13.1% all Ohioans</vt:lpstr>
      <vt:lpstr>Place Care is Received - 2010 Clinic: 14% all Ohioans</vt:lpstr>
      <vt:lpstr>Place Care is Received - 2008 Emergency Room: 5.8% all Ohioans</vt:lpstr>
      <vt:lpstr>Place Care is Received - 2010 Emergency Room: 5.2% all Ohioans</vt:lpstr>
      <vt:lpstr>Slide 26</vt:lpstr>
      <vt:lpstr>Place Care is Received:  Insurance Type - 2008</vt:lpstr>
      <vt:lpstr>Place Care is Received:  Insurance Type - 2010</vt:lpstr>
      <vt:lpstr>Place Care is Received: Region of Residence - 2008</vt:lpstr>
      <vt:lpstr>Place Care is Received: Region of Residence - 2010</vt:lpstr>
      <vt:lpstr>Slide 31</vt:lpstr>
      <vt:lpstr>Slide 32</vt:lpstr>
      <vt:lpstr>Slide 33</vt:lpstr>
      <vt:lpstr>Slide 34</vt:lpstr>
      <vt:lpstr>Logic Model</vt:lpstr>
      <vt:lpstr>Logic Model</vt:lpstr>
      <vt:lpstr>Logic Model</vt:lpstr>
      <vt:lpstr>Aim 2</vt:lpstr>
      <vt:lpstr>Aim 2</vt:lpstr>
      <vt:lpstr>Having a Usual Source of Care is associated with: </vt:lpstr>
      <vt:lpstr>Outcomes by Place Care  is Received</vt:lpstr>
      <vt:lpstr>Unmet Needs by Place Care  is Received</vt:lpstr>
      <vt:lpstr>Select Variables by Place Care  is Received</vt:lpstr>
      <vt:lpstr>Policy Considerations </vt:lpstr>
      <vt:lpstr>Policy Considerations </vt:lpstr>
      <vt:lpstr>Reduction in use of ER as a usual source of care must address the primary factors associated with high ER utilization among Ohioans:</vt:lpstr>
      <vt:lpstr>Policy Considerations</vt:lpstr>
      <vt:lpstr>Policy Considerations</vt:lpstr>
      <vt:lpstr>Next Steps</vt:lpstr>
      <vt:lpstr>Appendix</vt:lpstr>
      <vt:lpstr>Slide 51</vt:lpstr>
      <vt:lpstr>Slide 52</vt:lpstr>
      <vt:lpstr>Slide 53</vt:lpstr>
      <vt:lpstr>Slide 54</vt:lpstr>
      <vt:lpstr>Slide 55</vt:lpstr>
      <vt:lpstr>Level of Care Use:  Insurance Type - 2008</vt:lpstr>
      <vt:lpstr>Level of Care Use: Region of Residence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Snapshot of Determinants for an Enhanced Primary care Home Initiative: Current Status of Primary Care and Future Policy Considerations</dc:title>
  <dc:creator>Lisa Raiz</dc:creator>
  <cp:lastModifiedBy>Lisa Raiz</cp:lastModifiedBy>
  <cp:revision>314</cp:revision>
  <dcterms:created xsi:type="dcterms:W3CDTF">2011-07-19T18:24:05Z</dcterms:created>
  <dcterms:modified xsi:type="dcterms:W3CDTF">2011-07-27T13:31:55Z</dcterms:modified>
</cp:coreProperties>
</file>